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>
      <p:cViewPr>
        <p:scale>
          <a:sx n="40" d="100"/>
          <a:sy n="40" d="100"/>
        </p:scale>
        <p:origin x="81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5671" y="6085758"/>
            <a:ext cx="145995" cy="14600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76813" y="6150627"/>
            <a:ext cx="145995" cy="1460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6565" y="1357432"/>
            <a:ext cx="5596255" cy="209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47002" y="10177281"/>
            <a:ext cx="7203440" cy="426084"/>
          </a:xfrm>
          <a:prstGeom prst="rect">
            <a:avLst/>
          </a:prstGeom>
          <a:ln w="10470">
            <a:solidFill>
              <a:srgbClr val="EBAF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215"/>
              </a:spcBef>
              <a:tabLst>
                <a:tab pos="2679065" algn="l"/>
                <a:tab pos="3393440" algn="l"/>
                <a:tab pos="4867910" algn="l"/>
                <a:tab pos="5303520" algn="l"/>
              </a:tabLst>
            </a:pP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15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	d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	M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15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150" spc="-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	E</a:t>
            </a:r>
            <a:r>
              <a:rPr sz="2150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5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21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9259" y="2464365"/>
            <a:ext cx="5842000" cy="5206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500" b="1" spc="-10" dirty="0">
                <a:solidFill>
                  <a:srgbClr val="FFFFFF"/>
                </a:solidFill>
                <a:latin typeface="Arial"/>
                <a:cs typeface="Arial"/>
              </a:rPr>
              <a:t>Audiencia </a:t>
            </a:r>
            <a:r>
              <a:rPr sz="8500" b="1" dirty="0">
                <a:solidFill>
                  <a:srgbClr val="FFFFFF"/>
                </a:solidFill>
                <a:latin typeface="Arial"/>
                <a:cs typeface="Arial"/>
              </a:rPr>
              <a:t>Pública</a:t>
            </a:r>
            <a:r>
              <a:rPr sz="8500" b="1" spc="-3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8500" b="1" spc="-10" dirty="0">
                <a:solidFill>
                  <a:srgbClr val="FFFFFF"/>
                </a:solidFill>
                <a:latin typeface="Arial"/>
                <a:cs typeface="Arial"/>
              </a:rPr>
              <a:t>Rendición </a:t>
            </a:r>
            <a:r>
              <a:rPr sz="85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85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0" b="1" spc="-10" dirty="0">
                <a:solidFill>
                  <a:srgbClr val="FFFFFF"/>
                </a:solidFill>
                <a:latin typeface="Arial"/>
                <a:cs typeface="Arial"/>
              </a:rPr>
              <a:t>Cuentas</a:t>
            </a:r>
            <a:endParaRPr sz="8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45787" y="7895137"/>
            <a:ext cx="2696845" cy="6019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50" b="1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sz="3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3750" b="1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37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72739" y="827199"/>
            <a:ext cx="18104485" cy="9906000"/>
            <a:chOff x="1172739" y="827199"/>
            <a:chExt cx="18104485" cy="9906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2739" y="848141"/>
              <a:ext cx="2073235" cy="7329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82723" y="827199"/>
              <a:ext cx="2094177" cy="7748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7876" y="8142240"/>
              <a:ext cx="145995" cy="1460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0505" y="8142240"/>
              <a:ext cx="145995" cy="1460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39846" y="10020637"/>
              <a:ext cx="3811402" cy="712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373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14530" y="1392281"/>
            <a:ext cx="8155946" cy="93895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1050">
              <a:lnSpc>
                <a:spcPct val="1018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Ley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Minera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Transición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Energética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Justa,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Industrialización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Minería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Vida.</a:t>
            </a:r>
            <a:endParaRPr sz="24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Arial"/>
              <a:cs typeface="Arial"/>
            </a:endParaRPr>
          </a:p>
          <a:p>
            <a:pPr marL="200660" marR="7874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Este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sido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ampliamente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discutido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diferentes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espacios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diferentes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actores;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actualidad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nos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encontramos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proceso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concertación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autoridades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étnicas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garantizando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derecho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consulta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previa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libre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informada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antes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radicar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ley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ante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congreso.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900" dirty="0">
              <a:latin typeface="Arial"/>
              <a:cs typeface="Arial"/>
            </a:endParaRPr>
          </a:p>
          <a:p>
            <a:pPr marL="12700" marR="532765">
              <a:lnSpc>
                <a:spcPct val="1018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Acción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Nacional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Mercurio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Minería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Artesanal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Pequeña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Escala-Convenio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Minamata.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Arial"/>
              <a:cs typeface="Arial"/>
            </a:endParaRPr>
          </a:p>
          <a:p>
            <a:pPr marL="200660" marR="508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darle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cumplimiento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Convenio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Minamata,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desarrolló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acción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nacional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cuyo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objetivo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implementación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procesos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permiten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realizar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formalización,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modernización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fortalecimiento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organizacional,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técnico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tecnológico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sin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mercurio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compuestos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MAPE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oro.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Eficiencia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Energética.</a:t>
            </a:r>
            <a:endParaRPr sz="24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Arial"/>
              <a:cs typeface="Arial"/>
            </a:endParaRPr>
          </a:p>
          <a:p>
            <a:pPr marL="200660" marR="5334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elaboró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presentó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trabajo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Eficiencia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Energética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pequeña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mediana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minería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carbón,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proyectado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corto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mediano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plazo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(2023-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2024).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Actualización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r>
              <a:rPr sz="24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minera.</a:t>
            </a:r>
            <a:endParaRPr sz="24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Arial"/>
              <a:cs typeface="Arial"/>
            </a:endParaRPr>
          </a:p>
          <a:p>
            <a:pPr marL="200660" marR="102870" indent="-188595">
              <a:lnSpc>
                <a:spcPct val="101800"/>
              </a:lnSpc>
              <a:spcBef>
                <a:spcPts val="5"/>
              </a:spcBef>
              <a:buChar char="•"/>
              <a:tabLst>
                <a:tab pos="200660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Basados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PND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2022-2026</a:t>
            </a:r>
            <a:r>
              <a:rPr sz="19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“Colombia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Potencia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Mundial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Vida”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prevé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expedición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nueva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minera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trabajada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conjuntamente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Minenergía,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Minambiente,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ANM,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UPME,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SGC,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ANLA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DNP.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02620" y="10550324"/>
            <a:ext cx="784860" cy="770890"/>
            <a:chOff x="12736481" y="9766963"/>
            <a:chExt cx="784860" cy="770890"/>
          </a:xfrm>
        </p:grpSpPr>
        <p:sp>
          <p:nvSpPr>
            <p:cNvPr id="5" name="object 5"/>
            <p:cNvSpPr/>
            <p:nvPr/>
          </p:nvSpPr>
          <p:spPr>
            <a:xfrm>
              <a:off x="12876895" y="9777434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736475" y="10156704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75" y="292100"/>
                  </a:lnTo>
                  <a:lnTo>
                    <a:pt x="92075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55" y="794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44224" y="420728"/>
            <a:ext cx="8505529" cy="982243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Corredor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Vida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Cesar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Guajira.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"/>
              <a:cs typeface="Arial"/>
            </a:endParaRPr>
          </a:p>
          <a:p>
            <a:pPr marL="200660" marR="508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elaboró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intersectorial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reconversión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laboral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diversificación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productiva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departamentos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Guajira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Cesar,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económicamente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dependientes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actividad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minera.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ello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está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adelantando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estrategia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fundamenta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en: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1)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Diagnóstico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departamentos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Cesar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Guajira: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identificación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proyectos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industrias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anclas,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2)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Búsqueda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recursos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públicos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financiación,</a:t>
            </a:r>
            <a:endParaRPr sz="2000" dirty="0">
              <a:latin typeface="Arial"/>
              <a:cs typeface="Arial"/>
            </a:endParaRPr>
          </a:p>
          <a:p>
            <a:pPr marL="200660" marR="548005">
              <a:lnSpc>
                <a:spcPct val="1018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3)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Intersectorial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Reconversión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Laboral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Territorial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Diversificación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Productiva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Guajira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Cesar.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Reglamentación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cierre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minas.</a:t>
            </a:r>
            <a:endParaRPr sz="24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"/>
              <a:cs typeface="Arial"/>
            </a:endParaRPr>
          </a:p>
          <a:p>
            <a:pPr marL="200660" marR="53975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adelanta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proceso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reglamentación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artículo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Ley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1753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2015,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cual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nos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permitirá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establecer: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1)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Criterios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mínimos</a:t>
            </a:r>
            <a:r>
              <a:rPr sz="20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cierre: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ambientales,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técnicos,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sociales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financieros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(ATSF),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2)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Aprovisionamiento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recursos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cierre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minero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3)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Garantías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financieras.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Banco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Mundial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entregó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informes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cierre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minas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julio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2023.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Adicionalmente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trabaja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escenarios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articulación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ANM,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intención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propiciar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regulación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integral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materia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vez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ministerio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expida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reglamento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competencia.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Bajo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Cauca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(Antioquia).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"/>
              <a:cs typeface="Arial"/>
            </a:endParaRPr>
          </a:p>
          <a:p>
            <a:pPr marL="200660" marR="17653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Coordinación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articulación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más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entidades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nivel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nacional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regional.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caracterizaron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97%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Unidades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Producción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Minera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inscritas,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reservaron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18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bloques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potencial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minerales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estratégicos,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julio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abrió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oficina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satélite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autoridad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minera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municipio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Caucasia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37650" y="244476"/>
            <a:ext cx="10193154" cy="10896599"/>
            <a:chOff x="11403464" y="660147"/>
            <a:chExt cx="7927340" cy="9988550"/>
          </a:xfrm>
        </p:grpSpPr>
        <p:sp>
          <p:nvSpPr>
            <p:cNvPr id="5" name="object 5"/>
            <p:cNvSpPr/>
            <p:nvPr/>
          </p:nvSpPr>
          <p:spPr>
            <a:xfrm>
              <a:off x="11413935" y="670618"/>
              <a:ext cx="7906384" cy="9967595"/>
            </a:xfrm>
            <a:custGeom>
              <a:avLst/>
              <a:gdLst/>
              <a:ahLst/>
              <a:cxnLst/>
              <a:rect l="l" t="t" r="r" b="b"/>
              <a:pathLst>
                <a:path w="7906384" h="9967595">
                  <a:moveTo>
                    <a:pt x="7905874" y="9967319"/>
                  </a:moveTo>
                  <a:lnTo>
                    <a:pt x="0" y="9967319"/>
                  </a:lnTo>
                  <a:lnTo>
                    <a:pt x="0" y="0"/>
                  </a:lnTo>
                  <a:lnTo>
                    <a:pt x="7905874" y="0"/>
                  </a:lnTo>
                  <a:lnTo>
                    <a:pt x="7905874" y="9967319"/>
                  </a:lnTo>
                  <a:close/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02738" y="9464872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29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962321" y="9844144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12" y="292100"/>
                  </a:moveTo>
                  <a:lnTo>
                    <a:pt x="284619" y="292100"/>
                  </a:lnTo>
                  <a:lnTo>
                    <a:pt x="284619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12" y="381000"/>
                  </a:lnTo>
                  <a:lnTo>
                    <a:pt x="389712" y="293370"/>
                  </a:lnTo>
                  <a:lnTo>
                    <a:pt x="389712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4250" y="1811583"/>
            <a:ext cx="7391400" cy="91951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237490" indent="-342900">
              <a:lnSpc>
                <a:spcPct val="101800"/>
              </a:lnSpc>
              <a:spcBef>
                <a:spcPts val="95"/>
              </a:spcBef>
              <a:buClr>
                <a:srgbClr val="FBB505"/>
              </a:buClr>
              <a:buFont typeface="Wingdings" panose="05000000000000000000" pitchFamily="2" charset="2"/>
              <a:buChar char="Ø"/>
              <a:tabLst>
                <a:tab pos="200660" algn="l"/>
              </a:tabLst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suscribieron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37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contratos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concesión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terminación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procesos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formalización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pendientes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por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resolver, se han beneficiado</a:t>
            </a:r>
            <a:r>
              <a:rPr sz="2100" spc="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directamente 1167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mineros.</a:t>
            </a:r>
            <a:endParaRPr sz="21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5"/>
              </a:spcBef>
              <a:buClr>
                <a:srgbClr val="FBB505"/>
              </a:buClr>
              <a:buFont typeface="Wingdings" panose="05000000000000000000" pitchFamily="2" charset="2"/>
              <a:buChar char="Ø"/>
            </a:pPr>
            <a:endParaRPr sz="2100" dirty="0">
              <a:latin typeface="Arial"/>
              <a:cs typeface="Arial"/>
            </a:endParaRPr>
          </a:p>
          <a:p>
            <a:pPr marL="354965" marR="139700" indent="-342900">
              <a:lnSpc>
                <a:spcPct val="101800"/>
              </a:lnSpc>
              <a:buClr>
                <a:srgbClr val="FBB505"/>
              </a:buClr>
              <a:buFont typeface="Wingdings" panose="05000000000000000000" pitchFamily="2" charset="2"/>
              <a:buChar char="Ø"/>
              <a:tabLst>
                <a:tab pos="200660" algn="l"/>
              </a:tabLst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expedición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100" spc="-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Acuerdo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01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10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julio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2023,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Consejo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Directivo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ANM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definió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los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lineamientos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actualización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listado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minerales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estratégicos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su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respectivo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documento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técnico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soporte.</a:t>
            </a:r>
            <a:endParaRPr sz="21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10"/>
              </a:spcBef>
              <a:buClr>
                <a:srgbClr val="FBB505"/>
              </a:buClr>
              <a:buFont typeface="Wingdings" panose="05000000000000000000" pitchFamily="2" charset="2"/>
              <a:buChar char="Ø"/>
            </a:pPr>
            <a:endParaRPr sz="2100" dirty="0">
              <a:latin typeface="Arial"/>
              <a:cs typeface="Arial"/>
            </a:endParaRPr>
          </a:p>
          <a:p>
            <a:pPr marL="354965" marR="287020" indent="-342900">
              <a:lnSpc>
                <a:spcPct val="101800"/>
              </a:lnSpc>
              <a:buClr>
                <a:srgbClr val="FBB505"/>
              </a:buClr>
              <a:buFont typeface="Wingdings" panose="05000000000000000000" pitchFamily="2" charset="2"/>
              <a:buChar char="Ø"/>
              <a:tabLst>
                <a:tab pos="200660" algn="l"/>
              </a:tabLst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Durante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primer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año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gestión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han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intervenido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255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mineros,</a:t>
            </a:r>
            <a:r>
              <a:rPr sz="21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entre</a:t>
            </a:r>
            <a:r>
              <a:rPr sz="21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titulares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mineros</a:t>
            </a:r>
            <a:r>
              <a:rPr sz="21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pequeña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escala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(164)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prerrogativa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explotación (91).</a:t>
            </a:r>
            <a:endParaRPr sz="21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10"/>
              </a:spcBef>
              <a:buClr>
                <a:srgbClr val="FBB505"/>
              </a:buClr>
              <a:buFont typeface="Wingdings" panose="05000000000000000000" pitchFamily="2" charset="2"/>
              <a:buChar char="Ø"/>
            </a:pPr>
            <a:endParaRPr sz="2100" dirty="0">
              <a:latin typeface="Arial"/>
              <a:cs typeface="Arial"/>
            </a:endParaRPr>
          </a:p>
          <a:p>
            <a:pPr marL="354965" marR="5080" indent="-342900">
              <a:lnSpc>
                <a:spcPct val="101800"/>
              </a:lnSpc>
              <a:buClr>
                <a:srgbClr val="FBB505"/>
              </a:buClr>
              <a:buFont typeface="Wingdings" panose="05000000000000000000" pitchFamily="2" charset="2"/>
              <a:buChar char="Ø"/>
              <a:tabLst>
                <a:tab pos="200660" algn="l"/>
              </a:tabLst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corrido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año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han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efectuado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12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exportaciones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oro,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valor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aproximado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$USD27,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4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millones.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4D4D4D"/>
                </a:solidFill>
                <a:latin typeface="Arial"/>
                <a:cs typeface="Arial"/>
              </a:rPr>
              <a:t>Este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mineral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fue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adquirido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1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comercializadoras</a:t>
            </a:r>
            <a:r>
              <a:rPr sz="21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4D4D4D"/>
                </a:solidFill>
                <a:latin typeface="Arial"/>
                <a:cs typeface="Arial"/>
              </a:rPr>
              <a:t>bajo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administración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SAE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marco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implementación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estrategia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comercialización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oro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4D4D4D"/>
                </a:solidFill>
                <a:latin typeface="Arial"/>
                <a:cs typeface="Arial"/>
              </a:rPr>
              <a:t>bajo</a:t>
            </a:r>
            <a:r>
              <a:rPr sz="2100" spc="50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Cauca</a:t>
            </a:r>
            <a:r>
              <a:rPr sz="21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Antioqueño.</a:t>
            </a:r>
            <a:endParaRPr sz="21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10"/>
              </a:spcBef>
              <a:buClr>
                <a:srgbClr val="FBB505"/>
              </a:buClr>
              <a:buFont typeface="Wingdings" panose="05000000000000000000" pitchFamily="2" charset="2"/>
              <a:buChar char="Ø"/>
            </a:pPr>
            <a:endParaRPr sz="2100" dirty="0">
              <a:latin typeface="Arial"/>
              <a:cs typeface="Arial"/>
            </a:endParaRPr>
          </a:p>
          <a:p>
            <a:pPr marL="354965" marR="41275" indent="-342900">
              <a:lnSpc>
                <a:spcPct val="101800"/>
              </a:lnSpc>
              <a:buClr>
                <a:srgbClr val="FBB505"/>
              </a:buClr>
              <a:buFont typeface="Wingdings" panose="05000000000000000000" pitchFamily="2" charset="2"/>
              <a:buChar char="Ø"/>
              <a:tabLst>
                <a:tab pos="200660" algn="l"/>
              </a:tabLst>
            </a:pP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vigencia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2023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1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ANM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trazó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21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meta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capacitación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certificación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1500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personas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en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estándares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competencia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salvamento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minero</a:t>
            </a:r>
            <a:r>
              <a:rPr sz="21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nivel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nacional.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corte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30sep2023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1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ha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capacitado</a:t>
            </a:r>
            <a:r>
              <a:rPr sz="21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D4D4D"/>
                </a:solidFill>
                <a:latin typeface="Arial"/>
                <a:cs typeface="Arial"/>
              </a:rPr>
              <a:t>un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total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4D4D4D"/>
                </a:solidFill>
                <a:latin typeface="Arial"/>
                <a:cs typeface="Arial"/>
              </a:rPr>
              <a:t>1315</a:t>
            </a:r>
            <a:r>
              <a:rPr sz="21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4D4D4D"/>
                </a:solidFill>
                <a:latin typeface="Arial"/>
                <a:cs typeface="Arial"/>
              </a:rPr>
              <a:t>personas.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32686" y="790021"/>
            <a:ext cx="784860" cy="770890"/>
            <a:chOff x="1455091" y="1690871"/>
            <a:chExt cx="784860" cy="770890"/>
          </a:xfrm>
        </p:grpSpPr>
        <p:sp>
          <p:nvSpPr>
            <p:cNvPr id="5" name="object 5"/>
            <p:cNvSpPr/>
            <p:nvPr/>
          </p:nvSpPr>
          <p:spPr>
            <a:xfrm>
              <a:off x="1595505" y="1701341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5089" y="2080608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89" h="381000">
                  <a:moveTo>
                    <a:pt x="389724" y="292100"/>
                  </a:moveTo>
                  <a:lnTo>
                    <a:pt x="284619" y="292100"/>
                  </a:lnTo>
                  <a:lnTo>
                    <a:pt x="284619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62990" y="462843"/>
            <a:ext cx="399415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Otros</a:t>
            </a:r>
            <a:r>
              <a:rPr spc="-15" dirty="0"/>
              <a:t> </a:t>
            </a:r>
            <a:r>
              <a:rPr spc="-10" dirty="0"/>
              <a:t>avances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7508" y="6263052"/>
            <a:ext cx="145995" cy="1460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0338" y="6263052"/>
              <a:ext cx="145995" cy="1460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2739" y="848141"/>
              <a:ext cx="2073235" cy="732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82723" y="827199"/>
              <a:ext cx="2094177" cy="7748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39846" y="10020637"/>
              <a:ext cx="3811402" cy="712020"/>
            </a:xfrm>
            <a:prstGeom prst="rect">
              <a:avLst/>
            </a:prstGeom>
          </p:spPr>
        </p:pic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137AD0A2-4A20-520C-319E-2A88AA22DB1B}"/>
              </a:ext>
            </a:extLst>
          </p:cNvPr>
          <p:cNvSpPr txBox="1">
            <a:spLocks/>
          </p:cNvSpPr>
          <p:nvPr/>
        </p:nvSpPr>
        <p:spPr>
          <a:xfrm>
            <a:off x="3727320" y="5271812"/>
            <a:ext cx="12649200" cy="13202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CO" sz="8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Pivote</a:t>
            </a:r>
            <a:r>
              <a:rPr lang="es-CO" sz="8500" b="1" spc="-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8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CO" sz="8500" b="1" spc="-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85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Hidrocarburos</a:t>
            </a:r>
            <a:endParaRPr lang="es-CO" sz="8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0DD170C-0A37-4980-A265-A77DE7D0EC21}"/>
              </a:ext>
            </a:extLst>
          </p:cNvPr>
          <p:cNvSpPr/>
          <p:nvPr/>
        </p:nvSpPr>
        <p:spPr>
          <a:xfrm>
            <a:off x="3397497" y="5866162"/>
            <a:ext cx="146006" cy="1460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41EE02B-2EC8-A8BA-7EDC-598A75334CE0}"/>
              </a:ext>
            </a:extLst>
          </p:cNvPr>
          <p:cNvSpPr/>
          <p:nvPr/>
        </p:nvSpPr>
        <p:spPr>
          <a:xfrm>
            <a:off x="16399122" y="6009037"/>
            <a:ext cx="146006" cy="1460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79625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5065" y="398379"/>
            <a:ext cx="9536986" cy="99209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6230">
              <a:lnSpc>
                <a:spcPct val="101800"/>
              </a:lnSpc>
              <a:spcBef>
                <a:spcPts val="95"/>
              </a:spcBef>
            </a:pP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Estrategia</a:t>
            </a:r>
            <a:r>
              <a:rPr sz="2200" b="1" spc="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de</a:t>
            </a:r>
            <a:r>
              <a:rPr sz="2200" b="1" spc="4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reactivación</a:t>
            </a:r>
            <a:r>
              <a:rPr sz="2200" b="1" spc="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de</a:t>
            </a:r>
            <a:r>
              <a:rPr sz="2200" b="1" spc="4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los</a:t>
            </a:r>
            <a:r>
              <a:rPr sz="2200" b="1" spc="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contratos</a:t>
            </a:r>
            <a:r>
              <a:rPr sz="2200" b="1" spc="4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de</a:t>
            </a:r>
            <a:r>
              <a:rPr sz="2200" b="1" spc="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exploración</a:t>
            </a:r>
            <a:r>
              <a:rPr sz="2200" b="1" spc="4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y</a:t>
            </a:r>
            <a:r>
              <a:rPr sz="2200" b="1" spc="4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9900"/>
                </a:solidFill>
                <a:latin typeface="Arial"/>
                <a:cs typeface="Arial"/>
              </a:rPr>
              <a:t>producción </a:t>
            </a:r>
            <a:r>
              <a:rPr sz="2200" b="1" dirty="0">
                <a:solidFill>
                  <a:srgbClr val="FF9900"/>
                </a:solidFill>
                <a:latin typeface="Arial"/>
                <a:cs typeface="Arial"/>
              </a:rPr>
              <a:t>de</a:t>
            </a:r>
            <a:r>
              <a:rPr sz="2200" b="1" spc="1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9900"/>
                </a:solidFill>
                <a:latin typeface="Arial"/>
                <a:cs typeface="Arial"/>
              </a:rPr>
              <a:t>hidrocarburos.</a:t>
            </a:r>
            <a:endParaRPr sz="2200" dirty="0">
              <a:solidFill>
                <a:srgbClr val="FF99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  <a:p>
            <a:pPr marL="200660" marR="24765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objetivo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incorporar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producción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hidrocarburos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contratos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ya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concedidos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han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identificado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31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contratos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suspensión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cuales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se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han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reactivado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6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contratos,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continúan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sus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operaciones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exploración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4D4D4D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producción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Hidrocarburos.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D4D4D"/>
              </a:buClr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12700" marR="1172210">
              <a:lnSpc>
                <a:spcPct val="101800"/>
              </a:lnSpc>
            </a:pPr>
            <a:r>
              <a:rPr sz="2200" b="1" spc="-10" dirty="0">
                <a:solidFill>
                  <a:srgbClr val="FF9900"/>
                </a:solidFill>
                <a:latin typeface="Arial"/>
                <a:cs typeface="Arial"/>
              </a:rPr>
              <a:t>Estrategia para impulsar el recobro mejorado bajo principios de responsabilidad ecológica.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"/>
              <a:cs typeface="Arial"/>
            </a:endParaRPr>
          </a:p>
          <a:p>
            <a:pPr marL="200660" marR="33401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-7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ANH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ejercicio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función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fiscalización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evalúa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factibilidad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implementar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tecnologías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recobro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mejorado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desarrollo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piloto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finalidad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aumentar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reservas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hidrocarburíferas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000"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país.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D4D4D"/>
              </a:buClr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12700" marR="1172210">
              <a:lnSpc>
                <a:spcPct val="101800"/>
              </a:lnSpc>
            </a:pPr>
            <a:r>
              <a:rPr sz="2200" b="1" spc="-10" dirty="0">
                <a:solidFill>
                  <a:srgbClr val="FF9900"/>
                </a:solidFill>
                <a:latin typeface="Arial"/>
                <a:cs typeface="Arial"/>
              </a:rPr>
              <a:t>Estrategia Territorial de Hidrocarburos (ETH).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"/>
              <a:cs typeface="Arial"/>
            </a:endParaRPr>
          </a:p>
          <a:p>
            <a:pPr marL="200660" marR="27940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consolidó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articulación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entidades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aliadas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ETH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prevenir,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atender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transformar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conflictividad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social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ambiental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regiones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con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actividades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exploración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producción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hidrocarburos.</a:t>
            </a:r>
            <a:endParaRPr sz="2000" dirty="0">
              <a:latin typeface="Arial"/>
              <a:cs typeface="Arial"/>
            </a:endParaRPr>
          </a:p>
          <a:p>
            <a:pPr marL="12700" marR="1172210">
              <a:lnSpc>
                <a:spcPct val="101800"/>
              </a:lnSpc>
              <a:spcBef>
                <a:spcPts val="45"/>
              </a:spcBef>
              <a:buClr>
                <a:srgbClr val="4D4D4D"/>
              </a:buClr>
              <a:buFont typeface="Arial"/>
              <a:buChar char="•"/>
            </a:pPr>
            <a:endParaRPr sz="2200" b="1" spc="-10" dirty="0">
              <a:solidFill>
                <a:srgbClr val="FF9900"/>
              </a:solidFill>
              <a:latin typeface="Arial"/>
              <a:cs typeface="Arial"/>
            </a:endParaRPr>
          </a:p>
          <a:p>
            <a:pPr marL="12700" marR="1172210">
              <a:lnSpc>
                <a:spcPct val="101800"/>
              </a:lnSpc>
            </a:pPr>
            <a:r>
              <a:rPr sz="2200" b="1" spc="-10" dirty="0">
                <a:solidFill>
                  <a:srgbClr val="FF9900"/>
                </a:solidFill>
                <a:latin typeface="Arial"/>
                <a:cs typeface="Arial"/>
              </a:rPr>
              <a:t>Primera Ronda eólica costa afuera.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  <a:p>
            <a:pPr marL="200660" marR="5080" indent="-188595">
              <a:lnSpc>
                <a:spcPct val="101800"/>
              </a:lnSpc>
              <a:spcBef>
                <a:spcPts val="5"/>
              </a:spcBef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firmado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convenio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entre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DIMAR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-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ANH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cual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se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designó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esta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administradora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proceso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competitivo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eólica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costa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afuera,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siendo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primer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proceso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offshore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eólico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Latinoamérica.</a:t>
            </a:r>
            <a:endParaRPr sz="2000" dirty="0">
              <a:latin typeface="Arial"/>
              <a:cs typeface="Arial"/>
            </a:endParaRPr>
          </a:p>
          <a:p>
            <a:pPr marL="200660" marR="112395" indent="-188595">
              <a:lnSpc>
                <a:spcPct val="101800"/>
              </a:lnSpc>
              <a:buChar char="•"/>
              <a:tabLst>
                <a:tab pos="200660" algn="l"/>
              </a:tabLst>
            </a:pPr>
            <a:r>
              <a:rPr sz="2000" dirty="0" err="1">
                <a:solidFill>
                  <a:srgbClr val="4D4D4D"/>
                </a:solidFill>
                <a:latin typeface="Arial"/>
                <a:cs typeface="Arial"/>
              </a:rPr>
              <a:t>Asignación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permisos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ocupación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temporal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sobre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áreas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marítima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(en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los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departamentos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Atlántico,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Bolívar,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Sucre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Magdalena)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podrán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desarrollar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capacidad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hasta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4D4D4D"/>
                </a:solidFill>
                <a:latin typeface="Arial"/>
                <a:cs typeface="Arial"/>
              </a:rPr>
              <a:t>3GW.</a:t>
            </a:r>
            <a:endParaRPr sz="2000" dirty="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5"/>
              </a:spcBef>
              <a:buChar char="•"/>
              <a:tabLst>
                <a:tab pos="200660" algn="l"/>
              </a:tabLst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Este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proceso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fue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lanzado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pasado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5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diciembre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marco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4D4D4D"/>
                </a:solidFill>
                <a:latin typeface="Arial"/>
                <a:cs typeface="Arial"/>
              </a:rPr>
              <a:t>COP</a:t>
            </a:r>
            <a:r>
              <a:rPr lang="es-MX" sz="2000" b="1" spc="-20" dirty="0">
                <a:solidFill>
                  <a:srgbClr val="4D4D4D"/>
                </a:solidFill>
                <a:latin typeface="Arial"/>
                <a:cs typeface="Arial"/>
              </a:rPr>
              <a:t> 28</a:t>
            </a:r>
            <a:r>
              <a:rPr sz="1700" b="1" spc="-20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sz="1700" b="1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650" y="10302875"/>
            <a:ext cx="784860" cy="770890"/>
            <a:chOff x="949112" y="9726873"/>
            <a:chExt cx="784860" cy="770890"/>
          </a:xfrm>
        </p:grpSpPr>
        <p:sp>
          <p:nvSpPr>
            <p:cNvPr id="5" name="object 5"/>
            <p:cNvSpPr/>
            <p:nvPr/>
          </p:nvSpPr>
          <p:spPr>
            <a:xfrm>
              <a:off x="1089526" y="9737344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9109" y="10116610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9450" y="3331975"/>
            <a:ext cx="5209008" cy="252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Investigación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áreas</a:t>
            </a:r>
            <a:r>
              <a:rPr sz="20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posible</a:t>
            </a:r>
            <a:r>
              <a:rPr sz="20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potencial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energético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de: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hidrógeno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blanco,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niveles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prospectivos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generadores</a:t>
            </a:r>
            <a:r>
              <a:rPr sz="20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gas</a:t>
            </a:r>
            <a:r>
              <a:rPr sz="20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su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potencial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contaminantes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agua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4D4D4D"/>
                </a:solidFill>
                <a:latin typeface="Arial"/>
                <a:cs typeface="Arial"/>
              </a:rPr>
              <a:t>o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suelos,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caracterización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génesis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los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hidrocarburos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apoyo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política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gobierno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descarbonización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estudios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sobre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posible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almacenamiento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4D4D4D"/>
                </a:solidFill>
                <a:latin typeface="Arial"/>
                <a:cs typeface="Arial"/>
              </a:rPr>
              <a:t>CO2.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449" y="6126443"/>
            <a:ext cx="5616479" cy="4407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23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febrero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2023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Minenergía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delegó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ANH,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Resolución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40234,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funciones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apoyar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política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Gobierno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frente</a:t>
            </a:r>
            <a:r>
              <a:rPr sz="20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TEJ.</a:t>
            </a:r>
            <a:r>
              <a:rPr sz="20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Esto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permite</a:t>
            </a:r>
            <a:r>
              <a:rPr sz="2000"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b="1" spc="-7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ANH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elaboración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insumos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apoyo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necesario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al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Minenergía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20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formulación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4D4D4D"/>
                </a:solidFill>
                <a:latin typeface="Arial"/>
                <a:cs typeface="Arial"/>
              </a:rPr>
              <a:t>y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diseño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política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siguientes</a:t>
            </a:r>
            <a:r>
              <a:rPr sz="20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recursos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energéticos:</a:t>
            </a:r>
            <a:r>
              <a:rPr sz="2000" b="1" spc="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geotermia,</a:t>
            </a:r>
            <a:r>
              <a:rPr sz="2000" spc="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2000" spc="7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eólica,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hidrógeno;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captura,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almacenamiento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uso</a:t>
            </a:r>
            <a:r>
              <a:rPr sz="20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carbono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(CCUS);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así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alternativas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geológicas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almacenamiento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subterráneo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dióxido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carbono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(CO2)</a:t>
            </a:r>
            <a:r>
              <a:rPr sz="20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través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aprovechamiento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fuentes</a:t>
            </a:r>
            <a:r>
              <a:rPr sz="20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4D4D4D"/>
                </a:solidFill>
                <a:latin typeface="Arial"/>
                <a:cs typeface="Arial"/>
              </a:rPr>
              <a:t>no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convencionales</a:t>
            </a:r>
            <a:r>
              <a:rPr sz="20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20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D4D4D"/>
                </a:solidFill>
                <a:latin typeface="Arial"/>
                <a:cs typeface="Arial"/>
              </a:rPr>
              <a:t>(FNCE).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0128" y="1213320"/>
            <a:ext cx="4182321" cy="1407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pc="-10" dirty="0"/>
              <a:t>Nuevos energéticos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174776" y="2418845"/>
            <a:ext cx="784860" cy="770890"/>
            <a:chOff x="1174776" y="2418845"/>
            <a:chExt cx="784860" cy="770890"/>
          </a:xfrm>
        </p:grpSpPr>
        <p:sp>
          <p:nvSpPr>
            <p:cNvPr id="7" name="object 7"/>
            <p:cNvSpPr/>
            <p:nvPr/>
          </p:nvSpPr>
          <p:spPr>
            <a:xfrm>
              <a:off x="1315190" y="2429322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4775" y="2808598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19" y="292100"/>
                  </a:lnTo>
                  <a:lnTo>
                    <a:pt x="284619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48481" y="3003324"/>
            <a:ext cx="5405279" cy="35512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2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Hidrógeno:</a:t>
            </a:r>
            <a:endParaRPr sz="3200" dirty="0">
              <a:latin typeface="Arial"/>
              <a:cs typeface="Arial"/>
            </a:endParaRPr>
          </a:p>
          <a:p>
            <a:pPr marL="12700" marR="5080" algn="just">
              <a:lnSpc>
                <a:spcPct val="101800"/>
              </a:lnSpc>
              <a:spcBef>
                <a:spcPts val="167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logrado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estructuración</a:t>
            </a:r>
            <a:r>
              <a:rPr sz="20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trámite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decreto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medio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cual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fijan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lineamientos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generales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evaluación,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exploración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explotación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Hidrógeno.</a:t>
            </a:r>
            <a:endParaRPr sz="2000" dirty="0">
              <a:latin typeface="Arial"/>
              <a:cs typeface="Arial"/>
            </a:endParaRPr>
          </a:p>
          <a:p>
            <a:pPr marL="12700" marR="66040">
              <a:lnSpc>
                <a:spcPct val="1018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Adopción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estándares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internacionales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construcción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normas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técnicas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producción,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almacenamiento,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transporte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Hidrógeno.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48481" y="8687274"/>
            <a:ext cx="5405279" cy="2103396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Geotermia: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ct val="101800"/>
              </a:lnSpc>
              <a:spcBef>
                <a:spcPts val="108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están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tramitando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permisos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geotérmicos: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permisos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exploración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explotación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modalidad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coproducción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hidrocarburos.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87812" y="783647"/>
            <a:ext cx="1958234" cy="7925772"/>
            <a:chOff x="7105302" y="1386849"/>
            <a:chExt cx="1958234" cy="7189168"/>
          </a:xfrm>
        </p:grpSpPr>
        <p:sp>
          <p:nvSpPr>
            <p:cNvPr id="12" name="object 12"/>
            <p:cNvSpPr/>
            <p:nvPr/>
          </p:nvSpPr>
          <p:spPr>
            <a:xfrm>
              <a:off x="7183432" y="1472610"/>
              <a:ext cx="1721485" cy="1721485"/>
            </a:xfrm>
            <a:custGeom>
              <a:avLst/>
              <a:gdLst/>
              <a:ahLst/>
              <a:cxnLst/>
              <a:rect l="l" t="t" r="r" b="b"/>
              <a:pathLst>
                <a:path w="1721484" h="1721485">
                  <a:moveTo>
                    <a:pt x="860643" y="0"/>
                  </a:moveTo>
                  <a:lnTo>
                    <a:pt x="811806" y="1362"/>
                  </a:lnTo>
                  <a:lnTo>
                    <a:pt x="763683" y="5401"/>
                  </a:lnTo>
                  <a:lnTo>
                    <a:pt x="716348" y="12043"/>
                  </a:lnTo>
                  <a:lnTo>
                    <a:pt x="669872" y="21217"/>
                  </a:lnTo>
                  <a:lnTo>
                    <a:pt x="624329" y="32849"/>
                  </a:lnTo>
                  <a:lnTo>
                    <a:pt x="579792" y="46867"/>
                  </a:lnTo>
                  <a:lnTo>
                    <a:pt x="536332" y="63198"/>
                  </a:lnTo>
                  <a:lnTo>
                    <a:pt x="494023" y="81770"/>
                  </a:lnTo>
                  <a:lnTo>
                    <a:pt x="452937" y="102509"/>
                  </a:lnTo>
                  <a:lnTo>
                    <a:pt x="413147" y="125344"/>
                  </a:lnTo>
                  <a:lnTo>
                    <a:pt x="374726" y="150201"/>
                  </a:lnTo>
                  <a:lnTo>
                    <a:pt x="337746" y="177008"/>
                  </a:lnTo>
                  <a:lnTo>
                    <a:pt x="302280" y="205692"/>
                  </a:lnTo>
                  <a:lnTo>
                    <a:pt x="268400" y="236181"/>
                  </a:lnTo>
                  <a:lnTo>
                    <a:pt x="236180" y="268402"/>
                  </a:lnTo>
                  <a:lnTo>
                    <a:pt x="205691" y="302282"/>
                  </a:lnTo>
                  <a:lnTo>
                    <a:pt x="177007" y="337748"/>
                  </a:lnTo>
                  <a:lnTo>
                    <a:pt x="150201" y="374729"/>
                  </a:lnTo>
                  <a:lnTo>
                    <a:pt x="125344" y="413150"/>
                  </a:lnTo>
                  <a:lnTo>
                    <a:pt x="102509" y="452941"/>
                  </a:lnTo>
                  <a:lnTo>
                    <a:pt x="81770" y="494027"/>
                  </a:lnTo>
                  <a:lnTo>
                    <a:pt x="63198" y="536337"/>
                  </a:lnTo>
                  <a:lnTo>
                    <a:pt x="46867" y="579797"/>
                  </a:lnTo>
                  <a:lnTo>
                    <a:pt x="32849" y="624335"/>
                  </a:lnTo>
                  <a:lnTo>
                    <a:pt x="21217" y="669879"/>
                  </a:lnTo>
                  <a:lnTo>
                    <a:pt x="12043" y="716355"/>
                  </a:lnTo>
                  <a:lnTo>
                    <a:pt x="5401" y="763692"/>
                  </a:lnTo>
                  <a:lnTo>
                    <a:pt x="1362" y="811815"/>
                  </a:lnTo>
                  <a:lnTo>
                    <a:pt x="0" y="860654"/>
                  </a:lnTo>
                  <a:lnTo>
                    <a:pt x="1362" y="909492"/>
                  </a:lnTo>
                  <a:lnTo>
                    <a:pt x="5401" y="957616"/>
                  </a:lnTo>
                  <a:lnTo>
                    <a:pt x="12043" y="1004953"/>
                  </a:lnTo>
                  <a:lnTo>
                    <a:pt x="21217" y="1051429"/>
                  </a:lnTo>
                  <a:lnTo>
                    <a:pt x="32849" y="1096973"/>
                  </a:lnTo>
                  <a:lnTo>
                    <a:pt x="46867" y="1141511"/>
                  </a:lnTo>
                  <a:lnTo>
                    <a:pt x="63198" y="1184971"/>
                  </a:lnTo>
                  <a:lnTo>
                    <a:pt x="81770" y="1227281"/>
                  </a:lnTo>
                  <a:lnTo>
                    <a:pt x="102509" y="1268367"/>
                  </a:lnTo>
                  <a:lnTo>
                    <a:pt x="125344" y="1308157"/>
                  </a:lnTo>
                  <a:lnTo>
                    <a:pt x="150201" y="1346579"/>
                  </a:lnTo>
                  <a:lnTo>
                    <a:pt x="177007" y="1383560"/>
                  </a:lnTo>
                  <a:lnTo>
                    <a:pt x="205691" y="1419026"/>
                  </a:lnTo>
                  <a:lnTo>
                    <a:pt x="236180" y="1452906"/>
                  </a:lnTo>
                  <a:lnTo>
                    <a:pt x="268400" y="1485127"/>
                  </a:lnTo>
                  <a:lnTo>
                    <a:pt x="302280" y="1515615"/>
                  </a:lnTo>
                  <a:lnTo>
                    <a:pt x="337746" y="1544300"/>
                  </a:lnTo>
                  <a:lnTo>
                    <a:pt x="374726" y="1571107"/>
                  </a:lnTo>
                  <a:lnTo>
                    <a:pt x="413147" y="1595964"/>
                  </a:lnTo>
                  <a:lnTo>
                    <a:pt x="452937" y="1618798"/>
                  </a:lnTo>
                  <a:lnTo>
                    <a:pt x="494023" y="1639538"/>
                  </a:lnTo>
                  <a:lnTo>
                    <a:pt x="536332" y="1658109"/>
                  </a:lnTo>
                  <a:lnTo>
                    <a:pt x="579792" y="1674441"/>
                  </a:lnTo>
                  <a:lnTo>
                    <a:pt x="624329" y="1688459"/>
                  </a:lnTo>
                  <a:lnTo>
                    <a:pt x="669872" y="1700091"/>
                  </a:lnTo>
                  <a:lnTo>
                    <a:pt x="716348" y="1709264"/>
                  </a:lnTo>
                  <a:lnTo>
                    <a:pt x="763683" y="1715907"/>
                  </a:lnTo>
                  <a:lnTo>
                    <a:pt x="811806" y="1719946"/>
                  </a:lnTo>
                  <a:lnTo>
                    <a:pt x="860643" y="1721308"/>
                  </a:lnTo>
                  <a:lnTo>
                    <a:pt x="909482" y="1719946"/>
                  </a:lnTo>
                  <a:lnTo>
                    <a:pt x="957606" y="1715907"/>
                  </a:lnTo>
                  <a:lnTo>
                    <a:pt x="1004942" y="1709264"/>
                  </a:lnTo>
                  <a:lnTo>
                    <a:pt x="1051418" y="1700091"/>
                  </a:lnTo>
                  <a:lnTo>
                    <a:pt x="1096962" y="1688459"/>
                  </a:lnTo>
                  <a:lnTo>
                    <a:pt x="1141500" y="1674441"/>
                  </a:lnTo>
                  <a:lnTo>
                    <a:pt x="1184961" y="1658109"/>
                  </a:lnTo>
                  <a:lnTo>
                    <a:pt x="1227270" y="1639538"/>
                  </a:lnTo>
                  <a:lnTo>
                    <a:pt x="1268357" y="1618798"/>
                  </a:lnTo>
                  <a:lnTo>
                    <a:pt x="1308147" y="1595964"/>
                  </a:lnTo>
                  <a:lnTo>
                    <a:pt x="1346569" y="1571107"/>
                  </a:lnTo>
                  <a:lnTo>
                    <a:pt x="1383549" y="1544300"/>
                  </a:lnTo>
                  <a:lnTo>
                    <a:pt x="1419016" y="1515615"/>
                  </a:lnTo>
                  <a:lnTo>
                    <a:pt x="1452896" y="1485127"/>
                  </a:lnTo>
                  <a:lnTo>
                    <a:pt x="1485116" y="1452906"/>
                  </a:lnTo>
                  <a:lnTo>
                    <a:pt x="1515605" y="1419026"/>
                  </a:lnTo>
                  <a:lnTo>
                    <a:pt x="1544289" y="1383560"/>
                  </a:lnTo>
                  <a:lnTo>
                    <a:pt x="1571096" y="1346579"/>
                  </a:lnTo>
                  <a:lnTo>
                    <a:pt x="1595953" y="1308157"/>
                  </a:lnTo>
                  <a:lnTo>
                    <a:pt x="1618788" y="1268367"/>
                  </a:lnTo>
                  <a:lnTo>
                    <a:pt x="1639527" y="1227281"/>
                  </a:lnTo>
                  <a:lnTo>
                    <a:pt x="1658099" y="1184971"/>
                  </a:lnTo>
                  <a:lnTo>
                    <a:pt x="1674430" y="1141511"/>
                  </a:lnTo>
                  <a:lnTo>
                    <a:pt x="1688448" y="1096973"/>
                  </a:lnTo>
                  <a:lnTo>
                    <a:pt x="1700080" y="1051429"/>
                  </a:lnTo>
                  <a:lnTo>
                    <a:pt x="1709254" y="1004953"/>
                  </a:lnTo>
                  <a:lnTo>
                    <a:pt x="1715897" y="957616"/>
                  </a:lnTo>
                  <a:lnTo>
                    <a:pt x="1719935" y="909492"/>
                  </a:lnTo>
                  <a:lnTo>
                    <a:pt x="1721298" y="860654"/>
                  </a:lnTo>
                  <a:lnTo>
                    <a:pt x="1719935" y="811815"/>
                  </a:lnTo>
                  <a:lnTo>
                    <a:pt x="1715897" y="763692"/>
                  </a:lnTo>
                  <a:lnTo>
                    <a:pt x="1709254" y="716355"/>
                  </a:lnTo>
                  <a:lnTo>
                    <a:pt x="1700080" y="669879"/>
                  </a:lnTo>
                  <a:lnTo>
                    <a:pt x="1688448" y="624335"/>
                  </a:lnTo>
                  <a:lnTo>
                    <a:pt x="1674430" y="579797"/>
                  </a:lnTo>
                  <a:lnTo>
                    <a:pt x="1658099" y="536337"/>
                  </a:lnTo>
                  <a:lnTo>
                    <a:pt x="1639527" y="494027"/>
                  </a:lnTo>
                  <a:lnTo>
                    <a:pt x="1618788" y="452941"/>
                  </a:lnTo>
                  <a:lnTo>
                    <a:pt x="1595953" y="413150"/>
                  </a:lnTo>
                  <a:lnTo>
                    <a:pt x="1571096" y="374729"/>
                  </a:lnTo>
                  <a:lnTo>
                    <a:pt x="1544289" y="337748"/>
                  </a:lnTo>
                  <a:lnTo>
                    <a:pt x="1515605" y="302282"/>
                  </a:lnTo>
                  <a:lnTo>
                    <a:pt x="1485116" y="268402"/>
                  </a:lnTo>
                  <a:lnTo>
                    <a:pt x="1452896" y="236181"/>
                  </a:lnTo>
                  <a:lnTo>
                    <a:pt x="1419016" y="205692"/>
                  </a:lnTo>
                  <a:lnTo>
                    <a:pt x="1383549" y="177008"/>
                  </a:lnTo>
                  <a:lnTo>
                    <a:pt x="1346569" y="150201"/>
                  </a:lnTo>
                  <a:lnTo>
                    <a:pt x="1308147" y="125344"/>
                  </a:lnTo>
                  <a:lnTo>
                    <a:pt x="1268357" y="102509"/>
                  </a:lnTo>
                  <a:lnTo>
                    <a:pt x="1227270" y="81770"/>
                  </a:lnTo>
                  <a:lnTo>
                    <a:pt x="1184961" y="63198"/>
                  </a:lnTo>
                  <a:lnTo>
                    <a:pt x="1141500" y="46867"/>
                  </a:lnTo>
                  <a:lnTo>
                    <a:pt x="1096962" y="32849"/>
                  </a:lnTo>
                  <a:lnTo>
                    <a:pt x="1051418" y="21217"/>
                  </a:lnTo>
                  <a:lnTo>
                    <a:pt x="1004942" y="12043"/>
                  </a:lnTo>
                  <a:lnTo>
                    <a:pt x="957606" y="5401"/>
                  </a:lnTo>
                  <a:lnTo>
                    <a:pt x="909482" y="1362"/>
                  </a:lnTo>
                  <a:lnTo>
                    <a:pt x="860643" y="0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05302" y="1386849"/>
              <a:ext cx="1888489" cy="1888489"/>
            </a:xfrm>
            <a:custGeom>
              <a:avLst/>
              <a:gdLst/>
              <a:ahLst/>
              <a:cxnLst/>
              <a:rect l="l" t="t" r="r" b="b"/>
              <a:pathLst>
                <a:path w="1888490" h="1888489">
                  <a:moveTo>
                    <a:pt x="1888172" y="944086"/>
                  </a:moveTo>
                  <a:lnTo>
                    <a:pt x="1886944" y="992669"/>
                  </a:lnTo>
                  <a:lnTo>
                    <a:pt x="1883298" y="1040614"/>
                  </a:lnTo>
                  <a:lnTo>
                    <a:pt x="1877294" y="1087862"/>
                  </a:lnTo>
                  <a:lnTo>
                    <a:pt x="1868992" y="1134353"/>
                  </a:lnTo>
                  <a:lnTo>
                    <a:pt x="1858450" y="1180029"/>
                  </a:lnTo>
                  <a:lnTo>
                    <a:pt x="1845728" y="1224830"/>
                  </a:lnTo>
                  <a:lnTo>
                    <a:pt x="1830886" y="1268696"/>
                  </a:lnTo>
                  <a:lnTo>
                    <a:pt x="1813982" y="1311569"/>
                  </a:lnTo>
                  <a:lnTo>
                    <a:pt x="1795076" y="1353388"/>
                  </a:lnTo>
                  <a:lnTo>
                    <a:pt x="1774227" y="1394095"/>
                  </a:lnTo>
                  <a:lnTo>
                    <a:pt x="1751495" y="1433631"/>
                  </a:lnTo>
                  <a:lnTo>
                    <a:pt x="1726938" y="1471935"/>
                  </a:lnTo>
                  <a:lnTo>
                    <a:pt x="1700617" y="1508949"/>
                  </a:lnTo>
                  <a:lnTo>
                    <a:pt x="1672590" y="1544614"/>
                  </a:lnTo>
                  <a:lnTo>
                    <a:pt x="1642917" y="1578870"/>
                  </a:lnTo>
                  <a:lnTo>
                    <a:pt x="1611657" y="1611657"/>
                  </a:lnTo>
                  <a:lnTo>
                    <a:pt x="1578870" y="1642917"/>
                  </a:lnTo>
                  <a:lnTo>
                    <a:pt x="1544614" y="1672590"/>
                  </a:lnTo>
                  <a:lnTo>
                    <a:pt x="1508949" y="1700617"/>
                  </a:lnTo>
                  <a:lnTo>
                    <a:pt x="1471935" y="1726938"/>
                  </a:lnTo>
                  <a:lnTo>
                    <a:pt x="1433631" y="1751495"/>
                  </a:lnTo>
                  <a:lnTo>
                    <a:pt x="1394095" y="1774227"/>
                  </a:lnTo>
                  <a:lnTo>
                    <a:pt x="1353388" y="1795076"/>
                  </a:lnTo>
                  <a:lnTo>
                    <a:pt x="1311569" y="1813982"/>
                  </a:lnTo>
                  <a:lnTo>
                    <a:pt x="1268696" y="1830886"/>
                  </a:lnTo>
                  <a:lnTo>
                    <a:pt x="1224830" y="1845728"/>
                  </a:lnTo>
                  <a:lnTo>
                    <a:pt x="1180029" y="1858450"/>
                  </a:lnTo>
                  <a:lnTo>
                    <a:pt x="1134353" y="1868992"/>
                  </a:lnTo>
                  <a:lnTo>
                    <a:pt x="1087862" y="1877294"/>
                  </a:lnTo>
                  <a:lnTo>
                    <a:pt x="1040614" y="1883298"/>
                  </a:lnTo>
                  <a:lnTo>
                    <a:pt x="992669" y="1886944"/>
                  </a:lnTo>
                  <a:lnTo>
                    <a:pt x="944086" y="1888172"/>
                  </a:lnTo>
                  <a:lnTo>
                    <a:pt x="895503" y="1886944"/>
                  </a:lnTo>
                  <a:lnTo>
                    <a:pt x="847558" y="1883298"/>
                  </a:lnTo>
                  <a:lnTo>
                    <a:pt x="800310" y="1877294"/>
                  </a:lnTo>
                  <a:lnTo>
                    <a:pt x="753819" y="1868992"/>
                  </a:lnTo>
                  <a:lnTo>
                    <a:pt x="708143" y="1858450"/>
                  </a:lnTo>
                  <a:lnTo>
                    <a:pt x="663342" y="1845728"/>
                  </a:lnTo>
                  <a:lnTo>
                    <a:pt x="619476" y="1830886"/>
                  </a:lnTo>
                  <a:lnTo>
                    <a:pt x="576603" y="1813982"/>
                  </a:lnTo>
                  <a:lnTo>
                    <a:pt x="534784" y="1795076"/>
                  </a:lnTo>
                  <a:lnTo>
                    <a:pt x="494077" y="1774227"/>
                  </a:lnTo>
                  <a:lnTo>
                    <a:pt x="454541" y="1751495"/>
                  </a:lnTo>
                  <a:lnTo>
                    <a:pt x="416237" y="1726938"/>
                  </a:lnTo>
                  <a:lnTo>
                    <a:pt x="379222" y="1700617"/>
                  </a:lnTo>
                  <a:lnTo>
                    <a:pt x="343558" y="1672590"/>
                  </a:lnTo>
                  <a:lnTo>
                    <a:pt x="309302" y="1642917"/>
                  </a:lnTo>
                  <a:lnTo>
                    <a:pt x="276515" y="1611657"/>
                  </a:lnTo>
                  <a:lnTo>
                    <a:pt x="245255" y="1578870"/>
                  </a:lnTo>
                  <a:lnTo>
                    <a:pt x="215582" y="1544614"/>
                  </a:lnTo>
                  <a:lnTo>
                    <a:pt x="187555" y="1508949"/>
                  </a:lnTo>
                  <a:lnTo>
                    <a:pt x="161234" y="1471935"/>
                  </a:lnTo>
                  <a:lnTo>
                    <a:pt x="136677" y="1433631"/>
                  </a:lnTo>
                  <a:lnTo>
                    <a:pt x="113945" y="1394095"/>
                  </a:lnTo>
                  <a:lnTo>
                    <a:pt x="93096" y="1353388"/>
                  </a:lnTo>
                  <a:lnTo>
                    <a:pt x="74190" y="1311569"/>
                  </a:lnTo>
                  <a:lnTo>
                    <a:pt x="57286" y="1268696"/>
                  </a:lnTo>
                  <a:lnTo>
                    <a:pt x="42443" y="1224830"/>
                  </a:lnTo>
                  <a:lnTo>
                    <a:pt x="29722" y="1180029"/>
                  </a:lnTo>
                  <a:lnTo>
                    <a:pt x="19180" y="1134353"/>
                  </a:lnTo>
                  <a:lnTo>
                    <a:pt x="10877" y="1087862"/>
                  </a:lnTo>
                  <a:lnTo>
                    <a:pt x="4874" y="1040614"/>
                  </a:lnTo>
                  <a:lnTo>
                    <a:pt x="1228" y="992669"/>
                  </a:lnTo>
                  <a:lnTo>
                    <a:pt x="0" y="944086"/>
                  </a:lnTo>
                  <a:lnTo>
                    <a:pt x="1228" y="895503"/>
                  </a:lnTo>
                  <a:lnTo>
                    <a:pt x="4874" y="847558"/>
                  </a:lnTo>
                  <a:lnTo>
                    <a:pt x="10877" y="800310"/>
                  </a:lnTo>
                  <a:lnTo>
                    <a:pt x="19180" y="753819"/>
                  </a:lnTo>
                  <a:lnTo>
                    <a:pt x="29722" y="708143"/>
                  </a:lnTo>
                  <a:lnTo>
                    <a:pt x="42443" y="663342"/>
                  </a:lnTo>
                  <a:lnTo>
                    <a:pt x="57286" y="619476"/>
                  </a:lnTo>
                  <a:lnTo>
                    <a:pt x="74190" y="576603"/>
                  </a:lnTo>
                  <a:lnTo>
                    <a:pt x="93096" y="534784"/>
                  </a:lnTo>
                  <a:lnTo>
                    <a:pt x="113945" y="494077"/>
                  </a:lnTo>
                  <a:lnTo>
                    <a:pt x="136677" y="454541"/>
                  </a:lnTo>
                  <a:lnTo>
                    <a:pt x="161234" y="416237"/>
                  </a:lnTo>
                  <a:lnTo>
                    <a:pt x="187555" y="379222"/>
                  </a:lnTo>
                  <a:lnTo>
                    <a:pt x="215582" y="343558"/>
                  </a:lnTo>
                  <a:lnTo>
                    <a:pt x="245255" y="309302"/>
                  </a:lnTo>
                  <a:lnTo>
                    <a:pt x="276515" y="276515"/>
                  </a:lnTo>
                  <a:lnTo>
                    <a:pt x="309302" y="245255"/>
                  </a:lnTo>
                  <a:lnTo>
                    <a:pt x="343558" y="215582"/>
                  </a:lnTo>
                  <a:lnTo>
                    <a:pt x="379222" y="187555"/>
                  </a:lnTo>
                  <a:lnTo>
                    <a:pt x="416237" y="161234"/>
                  </a:lnTo>
                  <a:lnTo>
                    <a:pt x="454541" y="136677"/>
                  </a:lnTo>
                  <a:lnTo>
                    <a:pt x="494077" y="113945"/>
                  </a:lnTo>
                  <a:lnTo>
                    <a:pt x="534784" y="93096"/>
                  </a:lnTo>
                  <a:lnTo>
                    <a:pt x="576603" y="74190"/>
                  </a:lnTo>
                  <a:lnTo>
                    <a:pt x="619476" y="57286"/>
                  </a:lnTo>
                  <a:lnTo>
                    <a:pt x="663342" y="42443"/>
                  </a:lnTo>
                  <a:lnTo>
                    <a:pt x="708143" y="29722"/>
                  </a:lnTo>
                  <a:lnTo>
                    <a:pt x="753819" y="19180"/>
                  </a:lnTo>
                  <a:lnTo>
                    <a:pt x="800310" y="10877"/>
                  </a:lnTo>
                  <a:lnTo>
                    <a:pt x="847558" y="4874"/>
                  </a:lnTo>
                  <a:lnTo>
                    <a:pt x="895503" y="1228"/>
                  </a:lnTo>
                  <a:lnTo>
                    <a:pt x="944086" y="0"/>
                  </a:lnTo>
                  <a:lnTo>
                    <a:pt x="992669" y="1228"/>
                  </a:lnTo>
                  <a:lnTo>
                    <a:pt x="1040614" y="4874"/>
                  </a:lnTo>
                  <a:lnTo>
                    <a:pt x="1087862" y="10877"/>
                  </a:lnTo>
                  <a:lnTo>
                    <a:pt x="1134353" y="19180"/>
                  </a:lnTo>
                  <a:lnTo>
                    <a:pt x="1180029" y="29722"/>
                  </a:lnTo>
                  <a:lnTo>
                    <a:pt x="1224830" y="42443"/>
                  </a:lnTo>
                  <a:lnTo>
                    <a:pt x="1268696" y="57286"/>
                  </a:lnTo>
                  <a:lnTo>
                    <a:pt x="1311569" y="74190"/>
                  </a:lnTo>
                  <a:lnTo>
                    <a:pt x="1353388" y="93096"/>
                  </a:lnTo>
                  <a:lnTo>
                    <a:pt x="1394095" y="113945"/>
                  </a:lnTo>
                  <a:lnTo>
                    <a:pt x="1433631" y="136677"/>
                  </a:lnTo>
                  <a:lnTo>
                    <a:pt x="1471935" y="161234"/>
                  </a:lnTo>
                  <a:lnTo>
                    <a:pt x="1508949" y="187555"/>
                  </a:lnTo>
                  <a:lnTo>
                    <a:pt x="1544614" y="215582"/>
                  </a:lnTo>
                  <a:lnTo>
                    <a:pt x="1578870" y="245255"/>
                  </a:lnTo>
                  <a:lnTo>
                    <a:pt x="1611657" y="276515"/>
                  </a:lnTo>
                  <a:lnTo>
                    <a:pt x="1642917" y="309302"/>
                  </a:lnTo>
                  <a:lnTo>
                    <a:pt x="1672590" y="343558"/>
                  </a:lnTo>
                  <a:lnTo>
                    <a:pt x="1700617" y="379222"/>
                  </a:lnTo>
                  <a:lnTo>
                    <a:pt x="1726938" y="416237"/>
                  </a:lnTo>
                  <a:lnTo>
                    <a:pt x="1751495" y="454541"/>
                  </a:lnTo>
                  <a:lnTo>
                    <a:pt x="1774227" y="494077"/>
                  </a:lnTo>
                  <a:lnTo>
                    <a:pt x="1795076" y="534784"/>
                  </a:lnTo>
                  <a:lnTo>
                    <a:pt x="1813982" y="576603"/>
                  </a:lnTo>
                  <a:lnTo>
                    <a:pt x="1830886" y="619476"/>
                  </a:lnTo>
                  <a:lnTo>
                    <a:pt x="1845728" y="663342"/>
                  </a:lnTo>
                  <a:lnTo>
                    <a:pt x="1858450" y="708143"/>
                  </a:lnTo>
                  <a:lnTo>
                    <a:pt x="1868992" y="753819"/>
                  </a:lnTo>
                  <a:lnTo>
                    <a:pt x="1877294" y="800310"/>
                  </a:lnTo>
                  <a:lnTo>
                    <a:pt x="1883298" y="847558"/>
                  </a:lnTo>
                  <a:lnTo>
                    <a:pt x="1886944" y="895503"/>
                  </a:lnTo>
                  <a:lnTo>
                    <a:pt x="1888172" y="94408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75047" y="6687528"/>
              <a:ext cx="1888489" cy="1888489"/>
            </a:xfrm>
            <a:custGeom>
              <a:avLst/>
              <a:gdLst/>
              <a:ahLst/>
              <a:cxnLst/>
              <a:rect l="l" t="t" r="r" b="b"/>
              <a:pathLst>
                <a:path w="1888490" h="1888490">
                  <a:moveTo>
                    <a:pt x="1888172" y="944086"/>
                  </a:moveTo>
                  <a:lnTo>
                    <a:pt x="1886944" y="992669"/>
                  </a:lnTo>
                  <a:lnTo>
                    <a:pt x="1883298" y="1040614"/>
                  </a:lnTo>
                  <a:lnTo>
                    <a:pt x="1877294" y="1087862"/>
                  </a:lnTo>
                  <a:lnTo>
                    <a:pt x="1868992" y="1134353"/>
                  </a:lnTo>
                  <a:lnTo>
                    <a:pt x="1858450" y="1180029"/>
                  </a:lnTo>
                  <a:lnTo>
                    <a:pt x="1845728" y="1224830"/>
                  </a:lnTo>
                  <a:lnTo>
                    <a:pt x="1830886" y="1268696"/>
                  </a:lnTo>
                  <a:lnTo>
                    <a:pt x="1813982" y="1311569"/>
                  </a:lnTo>
                  <a:lnTo>
                    <a:pt x="1795076" y="1353388"/>
                  </a:lnTo>
                  <a:lnTo>
                    <a:pt x="1774227" y="1394095"/>
                  </a:lnTo>
                  <a:lnTo>
                    <a:pt x="1751495" y="1433631"/>
                  </a:lnTo>
                  <a:lnTo>
                    <a:pt x="1726938" y="1471935"/>
                  </a:lnTo>
                  <a:lnTo>
                    <a:pt x="1700617" y="1508949"/>
                  </a:lnTo>
                  <a:lnTo>
                    <a:pt x="1672590" y="1544614"/>
                  </a:lnTo>
                  <a:lnTo>
                    <a:pt x="1642917" y="1578870"/>
                  </a:lnTo>
                  <a:lnTo>
                    <a:pt x="1611657" y="1611657"/>
                  </a:lnTo>
                  <a:lnTo>
                    <a:pt x="1578870" y="1642917"/>
                  </a:lnTo>
                  <a:lnTo>
                    <a:pt x="1544614" y="1672590"/>
                  </a:lnTo>
                  <a:lnTo>
                    <a:pt x="1508949" y="1700617"/>
                  </a:lnTo>
                  <a:lnTo>
                    <a:pt x="1471935" y="1726938"/>
                  </a:lnTo>
                  <a:lnTo>
                    <a:pt x="1433631" y="1751495"/>
                  </a:lnTo>
                  <a:lnTo>
                    <a:pt x="1394095" y="1774227"/>
                  </a:lnTo>
                  <a:lnTo>
                    <a:pt x="1353388" y="1795076"/>
                  </a:lnTo>
                  <a:lnTo>
                    <a:pt x="1311569" y="1813982"/>
                  </a:lnTo>
                  <a:lnTo>
                    <a:pt x="1268696" y="1830886"/>
                  </a:lnTo>
                  <a:lnTo>
                    <a:pt x="1224830" y="1845728"/>
                  </a:lnTo>
                  <a:lnTo>
                    <a:pt x="1180029" y="1858450"/>
                  </a:lnTo>
                  <a:lnTo>
                    <a:pt x="1134353" y="1868992"/>
                  </a:lnTo>
                  <a:lnTo>
                    <a:pt x="1087862" y="1877294"/>
                  </a:lnTo>
                  <a:lnTo>
                    <a:pt x="1040614" y="1883298"/>
                  </a:lnTo>
                  <a:lnTo>
                    <a:pt x="992669" y="1886944"/>
                  </a:lnTo>
                  <a:lnTo>
                    <a:pt x="944086" y="1888172"/>
                  </a:lnTo>
                  <a:lnTo>
                    <a:pt x="895503" y="1886944"/>
                  </a:lnTo>
                  <a:lnTo>
                    <a:pt x="847558" y="1883298"/>
                  </a:lnTo>
                  <a:lnTo>
                    <a:pt x="800310" y="1877294"/>
                  </a:lnTo>
                  <a:lnTo>
                    <a:pt x="753819" y="1868992"/>
                  </a:lnTo>
                  <a:lnTo>
                    <a:pt x="708143" y="1858450"/>
                  </a:lnTo>
                  <a:lnTo>
                    <a:pt x="663342" y="1845728"/>
                  </a:lnTo>
                  <a:lnTo>
                    <a:pt x="619476" y="1830886"/>
                  </a:lnTo>
                  <a:lnTo>
                    <a:pt x="576603" y="1813982"/>
                  </a:lnTo>
                  <a:lnTo>
                    <a:pt x="534784" y="1795076"/>
                  </a:lnTo>
                  <a:lnTo>
                    <a:pt x="494077" y="1774227"/>
                  </a:lnTo>
                  <a:lnTo>
                    <a:pt x="454541" y="1751495"/>
                  </a:lnTo>
                  <a:lnTo>
                    <a:pt x="416237" y="1726938"/>
                  </a:lnTo>
                  <a:lnTo>
                    <a:pt x="379222" y="1700617"/>
                  </a:lnTo>
                  <a:lnTo>
                    <a:pt x="343558" y="1672590"/>
                  </a:lnTo>
                  <a:lnTo>
                    <a:pt x="309302" y="1642917"/>
                  </a:lnTo>
                  <a:lnTo>
                    <a:pt x="276515" y="1611657"/>
                  </a:lnTo>
                  <a:lnTo>
                    <a:pt x="245255" y="1578870"/>
                  </a:lnTo>
                  <a:lnTo>
                    <a:pt x="215582" y="1544614"/>
                  </a:lnTo>
                  <a:lnTo>
                    <a:pt x="187555" y="1508949"/>
                  </a:lnTo>
                  <a:lnTo>
                    <a:pt x="161234" y="1471935"/>
                  </a:lnTo>
                  <a:lnTo>
                    <a:pt x="136677" y="1433631"/>
                  </a:lnTo>
                  <a:lnTo>
                    <a:pt x="113945" y="1394095"/>
                  </a:lnTo>
                  <a:lnTo>
                    <a:pt x="93096" y="1353388"/>
                  </a:lnTo>
                  <a:lnTo>
                    <a:pt x="74190" y="1311569"/>
                  </a:lnTo>
                  <a:lnTo>
                    <a:pt x="57286" y="1268696"/>
                  </a:lnTo>
                  <a:lnTo>
                    <a:pt x="42443" y="1224830"/>
                  </a:lnTo>
                  <a:lnTo>
                    <a:pt x="29722" y="1180029"/>
                  </a:lnTo>
                  <a:lnTo>
                    <a:pt x="19180" y="1134353"/>
                  </a:lnTo>
                  <a:lnTo>
                    <a:pt x="10877" y="1087862"/>
                  </a:lnTo>
                  <a:lnTo>
                    <a:pt x="4874" y="1040614"/>
                  </a:lnTo>
                  <a:lnTo>
                    <a:pt x="1228" y="992669"/>
                  </a:lnTo>
                  <a:lnTo>
                    <a:pt x="0" y="944086"/>
                  </a:lnTo>
                  <a:lnTo>
                    <a:pt x="1228" y="895503"/>
                  </a:lnTo>
                  <a:lnTo>
                    <a:pt x="4874" y="847558"/>
                  </a:lnTo>
                  <a:lnTo>
                    <a:pt x="10877" y="800310"/>
                  </a:lnTo>
                  <a:lnTo>
                    <a:pt x="19180" y="753819"/>
                  </a:lnTo>
                  <a:lnTo>
                    <a:pt x="29722" y="708143"/>
                  </a:lnTo>
                  <a:lnTo>
                    <a:pt x="42443" y="663342"/>
                  </a:lnTo>
                  <a:lnTo>
                    <a:pt x="57286" y="619476"/>
                  </a:lnTo>
                  <a:lnTo>
                    <a:pt x="74190" y="576603"/>
                  </a:lnTo>
                  <a:lnTo>
                    <a:pt x="93096" y="534784"/>
                  </a:lnTo>
                  <a:lnTo>
                    <a:pt x="113945" y="494077"/>
                  </a:lnTo>
                  <a:lnTo>
                    <a:pt x="136677" y="454541"/>
                  </a:lnTo>
                  <a:lnTo>
                    <a:pt x="161234" y="416237"/>
                  </a:lnTo>
                  <a:lnTo>
                    <a:pt x="187555" y="379222"/>
                  </a:lnTo>
                  <a:lnTo>
                    <a:pt x="215582" y="343558"/>
                  </a:lnTo>
                  <a:lnTo>
                    <a:pt x="245255" y="309302"/>
                  </a:lnTo>
                  <a:lnTo>
                    <a:pt x="276515" y="276515"/>
                  </a:lnTo>
                  <a:lnTo>
                    <a:pt x="309302" y="245255"/>
                  </a:lnTo>
                  <a:lnTo>
                    <a:pt x="343558" y="215582"/>
                  </a:lnTo>
                  <a:lnTo>
                    <a:pt x="379222" y="187555"/>
                  </a:lnTo>
                  <a:lnTo>
                    <a:pt x="416237" y="161234"/>
                  </a:lnTo>
                  <a:lnTo>
                    <a:pt x="454541" y="136677"/>
                  </a:lnTo>
                  <a:lnTo>
                    <a:pt x="494077" y="113945"/>
                  </a:lnTo>
                  <a:lnTo>
                    <a:pt x="534784" y="93096"/>
                  </a:lnTo>
                  <a:lnTo>
                    <a:pt x="576603" y="74190"/>
                  </a:lnTo>
                  <a:lnTo>
                    <a:pt x="619476" y="57286"/>
                  </a:lnTo>
                  <a:lnTo>
                    <a:pt x="663342" y="42443"/>
                  </a:lnTo>
                  <a:lnTo>
                    <a:pt x="708143" y="29722"/>
                  </a:lnTo>
                  <a:lnTo>
                    <a:pt x="753819" y="19180"/>
                  </a:lnTo>
                  <a:lnTo>
                    <a:pt x="800310" y="10877"/>
                  </a:lnTo>
                  <a:lnTo>
                    <a:pt x="847558" y="4874"/>
                  </a:lnTo>
                  <a:lnTo>
                    <a:pt x="895503" y="1228"/>
                  </a:lnTo>
                  <a:lnTo>
                    <a:pt x="944086" y="0"/>
                  </a:lnTo>
                  <a:lnTo>
                    <a:pt x="992669" y="1228"/>
                  </a:lnTo>
                  <a:lnTo>
                    <a:pt x="1040614" y="4874"/>
                  </a:lnTo>
                  <a:lnTo>
                    <a:pt x="1087862" y="10877"/>
                  </a:lnTo>
                  <a:lnTo>
                    <a:pt x="1134353" y="19180"/>
                  </a:lnTo>
                  <a:lnTo>
                    <a:pt x="1180029" y="29722"/>
                  </a:lnTo>
                  <a:lnTo>
                    <a:pt x="1224830" y="42443"/>
                  </a:lnTo>
                  <a:lnTo>
                    <a:pt x="1268696" y="57286"/>
                  </a:lnTo>
                  <a:lnTo>
                    <a:pt x="1311569" y="74190"/>
                  </a:lnTo>
                  <a:lnTo>
                    <a:pt x="1353388" y="93096"/>
                  </a:lnTo>
                  <a:lnTo>
                    <a:pt x="1394095" y="113945"/>
                  </a:lnTo>
                  <a:lnTo>
                    <a:pt x="1433631" y="136677"/>
                  </a:lnTo>
                  <a:lnTo>
                    <a:pt x="1471935" y="161234"/>
                  </a:lnTo>
                  <a:lnTo>
                    <a:pt x="1508949" y="187555"/>
                  </a:lnTo>
                  <a:lnTo>
                    <a:pt x="1544614" y="215582"/>
                  </a:lnTo>
                  <a:lnTo>
                    <a:pt x="1578870" y="245255"/>
                  </a:lnTo>
                  <a:lnTo>
                    <a:pt x="1611657" y="276515"/>
                  </a:lnTo>
                  <a:lnTo>
                    <a:pt x="1642917" y="309302"/>
                  </a:lnTo>
                  <a:lnTo>
                    <a:pt x="1672590" y="343558"/>
                  </a:lnTo>
                  <a:lnTo>
                    <a:pt x="1700617" y="379222"/>
                  </a:lnTo>
                  <a:lnTo>
                    <a:pt x="1726938" y="416237"/>
                  </a:lnTo>
                  <a:lnTo>
                    <a:pt x="1751495" y="454541"/>
                  </a:lnTo>
                  <a:lnTo>
                    <a:pt x="1774227" y="494077"/>
                  </a:lnTo>
                  <a:lnTo>
                    <a:pt x="1795076" y="534784"/>
                  </a:lnTo>
                  <a:lnTo>
                    <a:pt x="1813982" y="576603"/>
                  </a:lnTo>
                  <a:lnTo>
                    <a:pt x="1830886" y="619476"/>
                  </a:lnTo>
                  <a:lnTo>
                    <a:pt x="1845728" y="663342"/>
                  </a:lnTo>
                  <a:lnTo>
                    <a:pt x="1858450" y="708143"/>
                  </a:lnTo>
                  <a:lnTo>
                    <a:pt x="1868992" y="753819"/>
                  </a:lnTo>
                  <a:lnTo>
                    <a:pt x="1877294" y="800310"/>
                  </a:lnTo>
                  <a:lnTo>
                    <a:pt x="1883298" y="847558"/>
                  </a:lnTo>
                  <a:lnTo>
                    <a:pt x="1886944" y="895503"/>
                  </a:lnTo>
                  <a:lnTo>
                    <a:pt x="1888172" y="94408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57611" y="6746315"/>
              <a:ext cx="1805925" cy="1766717"/>
            </a:xfrm>
            <a:custGeom>
              <a:avLst/>
              <a:gdLst/>
              <a:ahLst/>
              <a:cxnLst/>
              <a:rect l="l" t="t" r="r" b="b"/>
              <a:pathLst>
                <a:path w="1721484" h="1721484">
                  <a:moveTo>
                    <a:pt x="860643" y="0"/>
                  </a:moveTo>
                  <a:lnTo>
                    <a:pt x="811806" y="1362"/>
                  </a:lnTo>
                  <a:lnTo>
                    <a:pt x="763683" y="5401"/>
                  </a:lnTo>
                  <a:lnTo>
                    <a:pt x="716348" y="12043"/>
                  </a:lnTo>
                  <a:lnTo>
                    <a:pt x="669872" y="21217"/>
                  </a:lnTo>
                  <a:lnTo>
                    <a:pt x="624329" y="32849"/>
                  </a:lnTo>
                  <a:lnTo>
                    <a:pt x="579792" y="46867"/>
                  </a:lnTo>
                  <a:lnTo>
                    <a:pt x="536332" y="63198"/>
                  </a:lnTo>
                  <a:lnTo>
                    <a:pt x="494023" y="81770"/>
                  </a:lnTo>
                  <a:lnTo>
                    <a:pt x="452937" y="102509"/>
                  </a:lnTo>
                  <a:lnTo>
                    <a:pt x="413147" y="125344"/>
                  </a:lnTo>
                  <a:lnTo>
                    <a:pt x="374726" y="150201"/>
                  </a:lnTo>
                  <a:lnTo>
                    <a:pt x="337746" y="177008"/>
                  </a:lnTo>
                  <a:lnTo>
                    <a:pt x="302280" y="205692"/>
                  </a:lnTo>
                  <a:lnTo>
                    <a:pt x="268400" y="236181"/>
                  </a:lnTo>
                  <a:lnTo>
                    <a:pt x="236180" y="268402"/>
                  </a:lnTo>
                  <a:lnTo>
                    <a:pt x="205691" y="302282"/>
                  </a:lnTo>
                  <a:lnTo>
                    <a:pt x="177007" y="337748"/>
                  </a:lnTo>
                  <a:lnTo>
                    <a:pt x="150201" y="374729"/>
                  </a:lnTo>
                  <a:lnTo>
                    <a:pt x="125344" y="413150"/>
                  </a:lnTo>
                  <a:lnTo>
                    <a:pt x="102509" y="452941"/>
                  </a:lnTo>
                  <a:lnTo>
                    <a:pt x="81770" y="494027"/>
                  </a:lnTo>
                  <a:lnTo>
                    <a:pt x="63198" y="536337"/>
                  </a:lnTo>
                  <a:lnTo>
                    <a:pt x="46867" y="579797"/>
                  </a:lnTo>
                  <a:lnTo>
                    <a:pt x="32849" y="624335"/>
                  </a:lnTo>
                  <a:lnTo>
                    <a:pt x="21217" y="669879"/>
                  </a:lnTo>
                  <a:lnTo>
                    <a:pt x="12043" y="716355"/>
                  </a:lnTo>
                  <a:lnTo>
                    <a:pt x="5401" y="763692"/>
                  </a:lnTo>
                  <a:lnTo>
                    <a:pt x="1362" y="811815"/>
                  </a:lnTo>
                  <a:lnTo>
                    <a:pt x="0" y="860654"/>
                  </a:lnTo>
                  <a:lnTo>
                    <a:pt x="1362" y="909492"/>
                  </a:lnTo>
                  <a:lnTo>
                    <a:pt x="5401" y="957616"/>
                  </a:lnTo>
                  <a:lnTo>
                    <a:pt x="12043" y="1004953"/>
                  </a:lnTo>
                  <a:lnTo>
                    <a:pt x="21217" y="1051429"/>
                  </a:lnTo>
                  <a:lnTo>
                    <a:pt x="32849" y="1096973"/>
                  </a:lnTo>
                  <a:lnTo>
                    <a:pt x="46867" y="1141511"/>
                  </a:lnTo>
                  <a:lnTo>
                    <a:pt x="63198" y="1184971"/>
                  </a:lnTo>
                  <a:lnTo>
                    <a:pt x="81770" y="1227281"/>
                  </a:lnTo>
                  <a:lnTo>
                    <a:pt x="102509" y="1268367"/>
                  </a:lnTo>
                  <a:lnTo>
                    <a:pt x="125344" y="1308157"/>
                  </a:lnTo>
                  <a:lnTo>
                    <a:pt x="150201" y="1346579"/>
                  </a:lnTo>
                  <a:lnTo>
                    <a:pt x="177007" y="1383560"/>
                  </a:lnTo>
                  <a:lnTo>
                    <a:pt x="205691" y="1419026"/>
                  </a:lnTo>
                  <a:lnTo>
                    <a:pt x="236180" y="1452906"/>
                  </a:lnTo>
                  <a:lnTo>
                    <a:pt x="268400" y="1485127"/>
                  </a:lnTo>
                  <a:lnTo>
                    <a:pt x="302280" y="1515615"/>
                  </a:lnTo>
                  <a:lnTo>
                    <a:pt x="337746" y="1544300"/>
                  </a:lnTo>
                  <a:lnTo>
                    <a:pt x="374726" y="1571107"/>
                  </a:lnTo>
                  <a:lnTo>
                    <a:pt x="413147" y="1595964"/>
                  </a:lnTo>
                  <a:lnTo>
                    <a:pt x="452937" y="1618798"/>
                  </a:lnTo>
                  <a:lnTo>
                    <a:pt x="494023" y="1639538"/>
                  </a:lnTo>
                  <a:lnTo>
                    <a:pt x="536332" y="1658109"/>
                  </a:lnTo>
                  <a:lnTo>
                    <a:pt x="579792" y="1674441"/>
                  </a:lnTo>
                  <a:lnTo>
                    <a:pt x="624329" y="1688459"/>
                  </a:lnTo>
                  <a:lnTo>
                    <a:pt x="669872" y="1700091"/>
                  </a:lnTo>
                  <a:lnTo>
                    <a:pt x="716348" y="1709264"/>
                  </a:lnTo>
                  <a:lnTo>
                    <a:pt x="763683" y="1715907"/>
                  </a:lnTo>
                  <a:lnTo>
                    <a:pt x="811806" y="1719946"/>
                  </a:lnTo>
                  <a:lnTo>
                    <a:pt x="860643" y="1721308"/>
                  </a:lnTo>
                  <a:lnTo>
                    <a:pt x="909482" y="1719946"/>
                  </a:lnTo>
                  <a:lnTo>
                    <a:pt x="957606" y="1715907"/>
                  </a:lnTo>
                  <a:lnTo>
                    <a:pt x="1004942" y="1709264"/>
                  </a:lnTo>
                  <a:lnTo>
                    <a:pt x="1051418" y="1700091"/>
                  </a:lnTo>
                  <a:lnTo>
                    <a:pt x="1096962" y="1688459"/>
                  </a:lnTo>
                  <a:lnTo>
                    <a:pt x="1141500" y="1674441"/>
                  </a:lnTo>
                  <a:lnTo>
                    <a:pt x="1184961" y="1658109"/>
                  </a:lnTo>
                  <a:lnTo>
                    <a:pt x="1227270" y="1639538"/>
                  </a:lnTo>
                  <a:lnTo>
                    <a:pt x="1268357" y="1618798"/>
                  </a:lnTo>
                  <a:lnTo>
                    <a:pt x="1308147" y="1595964"/>
                  </a:lnTo>
                  <a:lnTo>
                    <a:pt x="1346569" y="1571107"/>
                  </a:lnTo>
                  <a:lnTo>
                    <a:pt x="1383549" y="1544300"/>
                  </a:lnTo>
                  <a:lnTo>
                    <a:pt x="1419016" y="1515615"/>
                  </a:lnTo>
                  <a:lnTo>
                    <a:pt x="1452896" y="1485127"/>
                  </a:lnTo>
                  <a:lnTo>
                    <a:pt x="1485116" y="1452906"/>
                  </a:lnTo>
                  <a:lnTo>
                    <a:pt x="1515605" y="1419026"/>
                  </a:lnTo>
                  <a:lnTo>
                    <a:pt x="1544289" y="1383560"/>
                  </a:lnTo>
                  <a:lnTo>
                    <a:pt x="1571096" y="1346579"/>
                  </a:lnTo>
                  <a:lnTo>
                    <a:pt x="1595953" y="1308157"/>
                  </a:lnTo>
                  <a:lnTo>
                    <a:pt x="1618788" y="1268367"/>
                  </a:lnTo>
                  <a:lnTo>
                    <a:pt x="1639527" y="1227281"/>
                  </a:lnTo>
                  <a:lnTo>
                    <a:pt x="1658099" y="1184971"/>
                  </a:lnTo>
                  <a:lnTo>
                    <a:pt x="1674430" y="1141511"/>
                  </a:lnTo>
                  <a:lnTo>
                    <a:pt x="1688448" y="1096973"/>
                  </a:lnTo>
                  <a:lnTo>
                    <a:pt x="1700080" y="1051429"/>
                  </a:lnTo>
                  <a:lnTo>
                    <a:pt x="1709254" y="1004953"/>
                  </a:lnTo>
                  <a:lnTo>
                    <a:pt x="1715897" y="957616"/>
                  </a:lnTo>
                  <a:lnTo>
                    <a:pt x="1719935" y="909492"/>
                  </a:lnTo>
                  <a:lnTo>
                    <a:pt x="1721298" y="860654"/>
                  </a:lnTo>
                  <a:lnTo>
                    <a:pt x="1719935" y="811815"/>
                  </a:lnTo>
                  <a:lnTo>
                    <a:pt x="1715897" y="763692"/>
                  </a:lnTo>
                  <a:lnTo>
                    <a:pt x="1709254" y="716355"/>
                  </a:lnTo>
                  <a:lnTo>
                    <a:pt x="1700080" y="669879"/>
                  </a:lnTo>
                  <a:lnTo>
                    <a:pt x="1688448" y="624335"/>
                  </a:lnTo>
                  <a:lnTo>
                    <a:pt x="1674430" y="579797"/>
                  </a:lnTo>
                  <a:lnTo>
                    <a:pt x="1658099" y="536337"/>
                  </a:lnTo>
                  <a:lnTo>
                    <a:pt x="1639527" y="494027"/>
                  </a:lnTo>
                  <a:lnTo>
                    <a:pt x="1618788" y="452941"/>
                  </a:lnTo>
                  <a:lnTo>
                    <a:pt x="1595953" y="413150"/>
                  </a:lnTo>
                  <a:lnTo>
                    <a:pt x="1571096" y="374729"/>
                  </a:lnTo>
                  <a:lnTo>
                    <a:pt x="1544289" y="337748"/>
                  </a:lnTo>
                  <a:lnTo>
                    <a:pt x="1515605" y="302282"/>
                  </a:lnTo>
                  <a:lnTo>
                    <a:pt x="1485116" y="268402"/>
                  </a:lnTo>
                  <a:lnTo>
                    <a:pt x="1452896" y="236181"/>
                  </a:lnTo>
                  <a:lnTo>
                    <a:pt x="1419016" y="205692"/>
                  </a:lnTo>
                  <a:lnTo>
                    <a:pt x="1383549" y="177008"/>
                  </a:lnTo>
                  <a:lnTo>
                    <a:pt x="1346569" y="150201"/>
                  </a:lnTo>
                  <a:lnTo>
                    <a:pt x="1308147" y="125344"/>
                  </a:lnTo>
                  <a:lnTo>
                    <a:pt x="1268357" y="102509"/>
                  </a:lnTo>
                  <a:lnTo>
                    <a:pt x="1227270" y="81770"/>
                  </a:lnTo>
                  <a:lnTo>
                    <a:pt x="1184961" y="63198"/>
                  </a:lnTo>
                  <a:lnTo>
                    <a:pt x="1141500" y="46867"/>
                  </a:lnTo>
                  <a:lnTo>
                    <a:pt x="1096962" y="32849"/>
                  </a:lnTo>
                  <a:lnTo>
                    <a:pt x="1051418" y="21217"/>
                  </a:lnTo>
                  <a:lnTo>
                    <a:pt x="1004942" y="12043"/>
                  </a:lnTo>
                  <a:lnTo>
                    <a:pt x="957606" y="5401"/>
                  </a:lnTo>
                  <a:lnTo>
                    <a:pt x="909482" y="1362"/>
                  </a:lnTo>
                  <a:lnTo>
                    <a:pt x="860643" y="0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72885" y="1675794"/>
              <a:ext cx="1014094" cy="1127760"/>
            </a:xfrm>
            <a:custGeom>
              <a:avLst/>
              <a:gdLst/>
              <a:ahLst/>
              <a:cxnLst/>
              <a:rect l="l" t="t" r="r" b="b"/>
              <a:pathLst>
                <a:path w="1014095" h="1127760">
                  <a:moveTo>
                    <a:pt x="78604" y="711200"/>
                  </a:moveTo>
                  <a:lnTo>
                    <a:pt x="45621" y="711200"/>
                  </a:lnTo>
                  <a:lnTo>
                    <a:pt x="45621" y="784860"/>
                  </a:lnTo>
                  <a:lnTo>
                    <a:pt x="31014" y="784860"/>
                  </a:lnTo>
                  <a:lnTo>
                    <a:pt x="23632" y="792480"/>
                  </a:lnTo>
                  <a:lnTo>
                    <a:pt x="23632" y="810260"/>
                  </a:lnTo>
                  <a:lnTo>
                    <a:pt x="31014" y="817880"/>
                  </a:lnTo>
                  <a:lnTo>
                    <a:pt x="45621" y="817880"/>
                  </a:lnTo>
                  <a:lnTo>
                    <a:pt x="45621" y="906780"/>
                  </a:lnTo>
                  <a:lnTo>
                    <a:pt x="31014" y="906780"/>
                  </a:lnTo>
                  <a:lnTo>
                    <a:pt x="23632" y="914400"/>
                  </a:lnTo>
                  <a:lnTo>
                    <a:pt x="23632" y="932180"/>
                  </a:lnTo>
                  <a:lnTo>
                    <a:pt x="31014" y="939800"/>
                  </a:lnTo>
                  <a:lnTo>
                    <a:pt x="45621" y="939800"/>
                  </a:lnTo>
                  <a:lnTo>
                    <a:pt x="45621" y="1028700"/>
                  </a:lnTo>
                  <a:lnTo>
                    <a:pt x="31014" y="1028700"/>
                  </a:lnTo>
                  <a:lnTo>
                    <a:pt x="23632" y="1036320"/>
                  </a:lnTo>
                  <a:lnTo>
                    <a:pt x="23632" y="1054100"/>
                  </a:lnTo>
                  <a:lnTo>
                    <a:pt x="31014" y="1061720"/>
                  </a:lnTo>
                  <a:lnTo>
                    <a:pt x="41129" y="1061720"/>
                  </a:lnTo>
                  <a:lnTo>
                    <a:pt x="22784" y="1111250"/>
                  </a:lnTo>
                  <a:lnTo>
                    <a:pt x="23496" y="1116330"/>
                  </a:lnTo>
                  <a:lnTo>
                    <a:pt x="29664" y="1125220"/>
                  </a:lnTo>
                  <a:lnTo>
                    <a:pt x="34721" y="1127760"/>
                  </a:lnTo>
                  <a:lnTo>
                    <a:pt x="172068" y="1127760"/>
                  </a:lnTo>
                  <a:lnTo>
                    <a:pt x="177125" y="1125220"/>
                  </a:lnTo>
                  <a:lnTo>
                    <a:pt x="183292" y="1116330"/>
                  </a:lnTo>
                  <a:lnTo>
                    <a:pt x="184004" y="1111250"/>
                  </a:lnTo>
                  <a:lnTo>
                    <a:pt x="178360" y="1096010"/>
                  </a:lnTo>
                  <a:lnTo>
                    <a:pt x="63882" y="1096010"/>
                  </a:lnTo>
                  <a:lnTo>
                    <a:pt x="78259" y="1056640"/>
                  </a:lnTo>
                  <a:lnTo>
                    <a:pt x="78604" y="1055370"/>
                  </a:lnTo>
                  <a:lnTo>
                    <a:pt x="78604" y="711200"/>
                  </a:lnTo>
                  <a:close/>
                </a:path>
                <a:path w="1014095" h="1127760">
                  <a:moveTo>
                    <a:pt x="479765" y="1061720"/>
                  </a:moveTo>
                  <a:lnTo>
                    <a:pt x="444499" y="1061720"/>
                  </a:lnTo>
                  <a:lnTo>
                    <a:pt x="426154" y="1111250"/>
                  </a:lnTo>
                  <a:lnTo>
                    <a:pt x="426866" y="1116330"/>
                  </a:lnTo>
                  <a:lnTo>
                    <a:pt x="433033" y="1125220"/>
                  </a:lnTo>
                  <a:lnTo>
                    <a:pt x="438091" y="1127760"/>
                  </a:lnTo>
                  <a:lnTo>
                    <a:pt x="575437" y="1127760"/>
                  </a:lnTo>
                  <a:lnTo>
                    <a:pt x="580495" y="1125220"/>
                  </a:lnTo>
                  <a:lnTo>
                    <a:pt x="586662" y="1116330"/>
                  </a:lnTo>
                  <a:lnTo>
                    <a:pt x="587374" y="1111250"/>
                  </a:lnTo>
                  <a:lnTo>
                    <a:pt x="581726" y="1096010"/>
                  </a:lnTo>
                  <a:lnTo>
                    <a:pt x="467252" y="1096010"/>
                  </a:lnTo>
                  <a:lnTo>
                    <a:pt x="479765" y="1061720"/>
                  </a:lnTo>
                  <a:close/>
                </a:path>
                <a:path w="1014095" h="1127760">
                  <a:moveTo>
                    <a:pt x="885332" y="1061720"/>
                  </a:moveTo>
                  <a:lnTo>
                    <a:pt x="850068" y="1061720"/>
                  </a:lnTo>
                  <a:lnTo>
                    <a:pt x="831723" y="1111250"/>
                  </a:lnTo>
                  <a:lnTo>
                    <a:pt x="832435" y="1116330"/>
                  </a:lnTo>
                  <a:lnTo>
                    <a:pt x="838592" y="1125220"/>
                  </a:lnTo>
                  <a:lnTo>
                    <a:pt x="843660" y="1127760"/>
                  </a:lnTo>
                  <a:lnTo>
                    <a:pt x="981006" y="1127760"/>
                  </a:lnTo>
                  <a:lnTo>
                    <a:pt x="986064" y="1125220"/>
                  </a:lnTo>
                  <a:lnTo>
                    <a:pt x="992231" y="1116330"/>
                  </a:lnTo>
                  <a:lnTo>
                    <a:pt x="992943" y="1111250"/>
                  </a:lnTo>
                  <a:lnTo>
                    <a:pt x="987295" y="1096010"/>
                  </a:lnTo>
                  <a:lnTo>
                    <a:pt x="872811" y="1096010"/>
                  </a:lnTo>
                  <a:lnTo>
                    <a:pt x="885332" y="1061720"/>
                  </a:lnTo>
                  <a:close/>
                </a:path>
                <a:path w="1014095" h="1127760">
                  <a:moveTo>
                    <a:pt x="161167" y="711200"/>
                  </a:moveTo>
                  <a:lnTo>
                    <a:pt x="128184" y="711200"/>
                  </a:lnTo>
                  <a:lnTo>
                    <a:pt x="128184" y="1055370"/>
                  </a:lnTo>
                  <a:lnTo>
                    <a:pt x="128530" y="1056640"/>
                  </a:lnTo>
                  <a:lnTo>
                    <a:pt x="142906" y="1096010"/>
                  </a:lnTo>
                  <a:lnTo>
                    <a:pt x="178360" y="1096010"/>
                  </a:lnTo>
                  <a:lnTo>
                    <a:pt x="165659" y="1061720"/>
                  </a:lnTo>
                  <a:lnTo>
                    <a:pt x="479765" y="1061720"/>
                  </a:lnTo>
                  <a:lnTo>
                    <a:pt x="481618" y="1056640"/>
                  </a:lnTo>
                  <a:lnTo>
                    <a:pt x="481974" y="1055370"/>
                  </a:lnTo>
                  <a:lnTo>
                    <a:pt x="481974" y="1028700"/>
                  </a:lnTo>
                  <a:lnTo>
                    <a:pt x="161167" y="1028700"/>
                  </a:lnTo>
                  <a:lnTo>
                    <a:pt x="161167" y="939800"/>
                  </a:lnTo>
                  <a:lnTo>
                    <a:pt x="481974" y="939800"/>
                  </a:lnTo>
                  <a:lnTo>
                    <a:pt x="481974" y="906780"/>
                  </a:lnTo>
                  <a:lnTo>
                    <a:pt x="161167" y="906780"/>
                  </a:lnTo>
                  <a:lnTo>
                    <a:pt x="161167" y="890270"/>
                  </a:lnTo>
                  <a:lnTo>
                    <a:pt x="208562" y="890270"/>
                  </a:lnTo>
                  <a:lnTo>
                    <a:pt x="192782" y="875030"/>
                  </a:lnTo>
                  <a:lnTo>
                    <a:pt x="176531" y="858520"/>
                  </a:lnTo>
                  <a:lnTo>
                    <a:pt x="161167" y="839470"/>
                  </a:lnTo>
                  <a:lnTo>
                    <a:pt x="161167" y="817880"/>
                  </a:lnTo>
                  <a:lnTo>
                    <a:pt x="481974" y="817880"/>
                  </a:lnTo>
                  <a:lnTo>
                    <a:pt x="481974" y="784860"/>
                  </a:lnTo>
                  <a:lnTo>
                    <a:pt x="161167" y="784860"/>
                  </a:lnTo>
                  <a:lnTo>
                    <a:pt x="161167" y="711200"/>
                  </a:lnTo>
                  <a:close/>
                </a:path>
                <a:path w="1014095" h="1127760">
                  <a:moveTo>
                    <a:pt x="564527" y="711200"/>
                  </a:moveTo>
                  <a:lnTo>
                    <a:pt x="531554" y="711200"/>
                  </a:lnTo>
                  <a:lnTo>
                    <a:pt x="531554" y="1055370"/>
                  </a:lnTo>
                  <a:lnTo>
                    <a:pt x="531900" y="1056640"/>
                  </a:lnTo>
                  <a:lnTo>
                    <a:pt x="546276" y="1096010"/>
                  </a:lnTo>
                  <a:lnTo>
                    <a:pt x="581726" y="1096010"/>
                  </a:lnTo>
                  <a:lnTo>
                    <a:pt x="569019" y="1061720"/>
                  </a:lnTo>
                  <a:lnTo>
                    <a:pt x="885332" y="1061720"/>
                  </a:lnTo>
                  <a:lnTo>
                    <a:pt x="887187" y="1056640"/>
                  </a:lnTo>
                  <a:lnTo>
                    <a:pt x="887543" y="1055370"/>
                  </a:lnTo>
                  <a:lnTo>
                    <a:pt x="887543" y="1028700"/>
                  </a:lnTo>
                  <a:lnTo>
                    <a:pt x="604243" y="1028700"/>
                  </a:lnTo>
                  <a:lnTo>
                    <a:pt x="656093" y="1014730"/>
                  </a:lnTo>
                  <a:lnTo>
                    <a:pt x="689278" y="1002030"/>
                  </a:lnTo>
                  <a:lnTo>
                    <a:pt x="564537" y="1002030"/>
                  </a:lnTo>
                  <a:lnTo>
                    <a:pt x="564537" y="939800"/>
                  </a:lnTo>
                  <a:lnTo>
                    <a:pt x="887543" y="939800"/>
                  </a:lnTo>
                  <a:lnTo>
                    <a:pt x="887543" y="906780"/>
                  </a:lnTo>
                  <a:lnTo>
                    <a:pt x="564537" y="906780"/>
                  </a:lnTo>
                  <a:lnTo>
                    <a:pt x="564537" y="817880"/>
                  </a:lnTo>
                  <a:lnTo>
                    <a:pt x="887543" y="817880"/>
                  </a:lnTo>
                  <a:lnTo>
                    <a:pt x="887543" y="784860"/>
                  </a:lnTo>
                  <a:lnTo>
                    <a:pt x="564527" y="784860"/>
                  </a:lnTo>
                  <a:lnTo>
                    <a:pt x="564527" y="711200"/>
                  </a:lnTo>
                  <a:close/>
                </a:path>
                <a:path w="1014095" h="1127760">
                  <a:moveTo>
                    <a:pt x="970106" y="711200"/>
                  </a:moveTo>
                  <a:lnTo>
                    <a:pt x="937112" y="711200"/>
                  </a:lnTo>
                  <a:lnTo>
                    <a:pt x="937112" y="1055370"/>
                  </a:lnTo>
                  <a:lnTo>
                    <a:pt x="937468" y="1056640"/>
                  </a:lnTo>
                  <a:lnTo>
                    <a:pt x="951834" y="1096010"/>
                  </a:lnTo>
                  <a:lnTo>
                    <a:pt x="987295" y="1096010"/>
                  </a:lnTo>
                  <a:lnTo>
                    <a:pt x="974588" y="1061720"/>
                  </a:lnTo>
                  <a:lnTo>
                    <a:pt x="984713" y="1061720"/>
                  </a:lnTo>
                  <a:lnTo>
                    <a:pt x="992095" y="1054100"/>
                  </a:lnTo>
                  <a:lnTo>
                    <a:pt x="992095" y="1036320"/>
                  </a:lnTo>
                  <a:lnTo>
                    <a:pt x="984713" y="1028700"/>
                  </a:lnTo>
                  <a:lnTo>
                    <a:pt x="970106" y="1028700"/>
                  </a:lnTo>
                  <a:lnTo>
                    <a:pt x="970106" y="939800"/>
                  </a:lnTo>
                  <a:lnTo>
                    <a:pt x="984713" y="939800"/>
                  </a:lnTo>
                  <a:lnTo>
                    <a:pt x="992095" y="932180"/>
                  </a:lnTo>
                  <a:lnTo>
                    <a:pt x="992095" y="914400"/>
                  </a:lnTo>
                  <a:lnTo>
                    <a:pt x="984713" y="906780"/>
                  </a:lnTo>
                  <a:lnTo>
                    <a:pt x="970106" y="906780"/>
                  </a:lnTo>
                  <a:lnTo>
                    <a:pt x="970106" y="817880"/>
                  </a:lnTo>
                  <a:lnTo>
                    <a:pt x="984713" y="817880"/>
                  </a:lnTo>
                  <a:lnTo>
                    <a:pt x="992095" y="810260"/>
                  </a:lnTo>
                  <a:lnTo>
                    <a:pt x="992095" y="792480"/>
                  </a:lnTo>
                  <a:lnTo>
                    <a:pt x="984713" y="784860"/>
                  </a:lnTo>
                  <a:lnTo>
                    <a:pt x="970106" y="784860"/>
                  </a:lnTo>
                  <a:lnTo>
                    <a:pt x="970106" y="711200"/>
                  </a:lnTo>
                  <a:close/>
                </a:path>
                <a:path w="1014095" h="1127760">
                  <a:moveTo>
                    <a:pt x="274190" y="939800"/>
                  </a:moveTo>
                  <a:lnTo>
                    <a:pt x="216328" y="939800"/>
                  </a:lnTo>
                  <a:lnTo>
                    <a:pt x="260517" y="970280"/>
                  </a:lnTo>
                  <a:lnTo>
                    <a:pt x="307738" y="995680"/>
                  </a:lnTo>
                  <a:lnTo>
                    <a:pt x="357501" y="1014730"/>
                  </a:lnTo>
                  <a:lnTo>
                    <a:pt x="409317" y="1028700"/>
                  </a:lnTo>
                  <a:lnTo>
                    <a:pt x="481974" y="1028700"/>
                  </a:lnTo>
                  <a:lnTo>
                    <a:pt x="481974" y="1002030"/>
                  </a:lnTo>
                  <a:lnTo>
                    <a:pt x="448991" y="1002030"/>
                  </a:lnTo>
                  <a:lnTo>
                    <a:pt x="402846" y="994410"/>
                  </a:lnTo>
                  <a:lnTo>
                    <a:pt x="358080" y="980440"/>
                  </a:lnTo>
                  <a:lnTo>
                    <a:pt x="315070" y="962660"/>
                  </a:lnTo>
                  <a:lnTo>
                    <a:pt x="274190" y="939800"/>
                  </a:lnTo>
                  <a:close/>
                </a:path>
                <a:path w="1014095" h="1127760">
                  <a:moveTo>
                    <a:pt x="887543" y="939800"/>
                  </a:moveTo>
                  <a:lnTo>
                    <a:pt x="854560" y="939800"/>
                  </a:lnTo>
                  <a:lnTo>
                    <a:pt x="854560" y="1028700"/>
                  </a:lnTo>
                  <a:lnTo>
                    <a:pt x="887543" y="1028700"/>
                  </a:lnTo>
                  <a:lnTo>
                    <a:pt x="887543" y="939800"/>
                  </a:lnTo>
                  <a:close/>
                </a:path>
                <a:path w="1014095" h="1127760">
                  <a:moveTo>
                    <a:pt x="481974" y="939800"/>
                  </a:moveTo>
                  <a:lnTo>
                    <a:pt x="448991" y="939800"/>
                  </a:lnTo>
                  <a:lnTo>
                    <a:pt x="448991" y="1002030"/>
                  </a:lnTo>
                  <a:lnTo>
                    <a:pt x="481974" y="1002030"/>
                  </a:lnTo>
                  <a:lnTo>
                    <a:pt x="481974" y="939800"/>
                  </a:lnTo>
                  <a:close/>
                </a:path>
                <a:path w="1014095" h="1127760">
                  <a:moveTo>
                    <a:pt x="797274" y="939800"/>
                  </a:moveTo>
                  <a:lnTo>
                    <a:pt x="739412" y="939800"/>
                  </a:lnTo>
                  <a:lnTo>
                    <a:pt x="698536" y="962660"/>
                  </a:lnTo>
                  <a:lnTo>
                    <a:pt x="655520" y="980440"/>
                  </a:lnTo>
                  <a:lnTo>
                    <a:pt x="610731" y="994410"/>
                  </a:lnTo>
                  <a:lnTo>
                    <a:pt x="564537" y="1002030"/>
                  </a:lnTo>
                  <a:lnTo>
                    <a:pt x="689278" y="1002030"/>
                  </a:lnTo>
                  <a:lnTo>
                    <a:pt x="705871" y="995680"/>
                  </a:lnTo>
                  <a:lnTo>
                    <a:pt x="753092" y="970280"/>
                  </a:lnTo>
                  <a:lnTo>
                    <a:pt x="797274" y="939800"/>
                  </a:lnTo>
                  <a:close/>
                </a:path>
                <a:path w="1014095" h="1127760">
                  <a:moveTo>
                    <a:pt x="208562" y="890270"/>
                  </a:moveTo>
                  <a:lnTo>
                    <a:pt x="161167" y="890270"/>
                  </a:lnTo>
                  <a:lnTo>
                    <a:pt x="166633" y="895350"/>
                  </a:lnTo>
                  <a:lnTo>
                    <a:pt x="172225" y="901700"/>
                  </a:lnTo>
                  <a:lnTo>
                    <a:pt x="177952" y="906780"/>
                  </a:lnTo>
                  <a:lnTo>
                    <a:pt x="227773" y="906780"/>
                  </a:lnTo>
                  <a:lnTo>
                    <a:pt x="209877" y="891540"/>
                  </a:lnTo>
                  <a:lnTo>
                    <a:pt x="208562" y="890270"/>
                  </a:lnTo>
                  <a:close/>
                </a:path>
                <a:path w="1014095" h="1127760">
                  <a:moveTo>
                    <a:pt x="481974" y="817880"/>
                  </a:moveTo>
                  <a:lnTo>
                    <a:pt x="448991" y="817880"/>
                  </a:lnTo>
                  <a:lnTo>
                    <a:pt x="448991" y="906780"/>
                  </a:lnTo>
                  <a:lnTo>
                    <a:pt x="481974" y="906780"/>
                  </a:lnTo>
                  <a:lnTo>
                    <a:pt x="481974" y="817880"/>
                  </a:lnTo>
                  <a:close/>
                </a:path>
                <a:path w="1014095" h="1127760">
                  <a:moveTo>
                    <a:pt x="887543" y="817880"/>
                  </a:moveTo>
                  <a:lnTo>
                    <a:pt x="854549" y="817880"/>
                  </a:lnTo>
                  <a:lnTo>
                    <a:pt x="854549" y="836930"/>
                  </a:lnTo>
                  <a:lnTo>
                    <a:pt x="838749" y="855980"/>
                  </a:lnTo>
                  <a:lnTo>
                    <a:pt x="821993" y="873760"/>
                  </a:lnTo>
                  <a:lnTo>
                    <a:pt x="804329" y="891540"/>
                  </a:lnTo>
                  <a:lnTo>
                    <a:pt x="785808" y="906780"/>
                  </a:lnTo>
                  <a:lnTo>
                    <a:pt x="835608" y="906780"/>
                  </a:lnTo>
                  <a:lnTo>
                    <a:pt x="840442" y="901700"/>
                  </a:lnTo>
                  <a:lnTo>
                    <a:pt x="845208" y="897890"/>
                  </a:lnTo>
                  <a:lnTo>
                    <a:pt x="849910" y="892810"/>
                  </a:lnTo>
                  <a:lnTo>
                    <a:pt x="854549" y="887730"/>
                  </a:lnTo>
                  <a:lnTo>
                    <a:pt x="887543" y="887730"/>
                  </a:lnTo>
                  <a:lnTo>
                    <a:pt x="887543" y="817880"/>
                  </a:lnTo>
                  <a:close/>
                </a:path>
                <a:path w="1014095" h="1127760">
                  <a:moveTo>
                    <a:pt x="887543" y="887730"/>
                  </a:moveTo>
                  <a:lnTo>
                    <a:pt x="854549" y="887730"/>
                  </a:lnTo>
                  <a:lnTo>
                    <a:pt x="854549" y="906780"/>
                  </a:lnTo>
                  <a:lnTo>
                    <a:pt x="887543" y="906780"/>
                  </a:lnTo>
                  <a:lnTo>
                    <a:pt x="887543" y="887730"/>
                  </a:lnTo>
                  <a:close/>
                </a:path>
                <a:path w="1014095" h="1127760">
                  <a:moveTo>
                    <a:pt x="481974" y="711200"/>
                  </a:moveTo>
                  <a:lnTo>
                    <a:pt x="448991" y="711200"/>
                  </a:lnTo>
                  <a:lnTo>
                    <a:pt x="448991" y="784860"/>
                  </a:lnTo>
                  <a:lnTo>
                    <a:pt x="481974" y="784860"/>
                  </a:lnTo>
                  <a:lnTo>
                    <a:pt x="481974" y="711200"/>
                  </a:lnTo>
                  <a:close/>
                </a:path>
                <a:path w="1014095" h="1127760">
                  <a:moveTo>
                    <a:pt x="887543" y="711200"/>
                  </a:moveTo>
                  <a:lnTo>
                    <a:pt x="854549" y="711200"/>
                  </a:lnTo>
                  <a:lnTo>
                    <a:pt x="854549" y="784860"/>
                  </a:lnTo>
                  <a:lnTo>
                    <a:pt x="887543" y="784860"/>
                  </a:lnTo>
                  <a:lnTo>
                    <a:pt x="887543" y="711200"/>
                  </a:lnTo>
                  <a:close/>
                </a:path>
                <a:path w="1014095" h="1127760">
                  <a:moveTo>
                    <a:pt x="41391" y="510540"/>
                  </a:moveTo>
                  <a:lnTo>
                    <a:pt x="31358" y="553720"/>
                  </a:lnTo>
                  <a:lnTo>
                    <a:pt x="31266" y="571500"/>
                  </a:lnTo>
                  <a:lnTo>
                    <a:pt x="31485" y="579120"/>
                  </a:lnTo>
                  <a:lnTo>
                    <a:pt x="31873" y="586740"/>
                  </a:lnTo>
                  <a:lnTo>
                    <a:pt x="19348" y="590550"/>
                  </a:lnTo>
                  <a:lnTo>
                    <a:pt x="9230" y="598170"/>
                  </a:lnTo>
                  <a:lnTo>
                    <a:pt x="2465" y="609600"/>
                  </a:lnTo>
                  <a:lnTo>
                    <a:pt x="0" y="622300"/>
                  </a:lnTo>
                  <a:lnTo>
                    <a:pt x="0" y="675640"/>
                  </a:lnTo>
                  <a:lnTo>
                    <a:pt x="2810" y="689610"/>
                  </a:lnTo>
                  <a:lnTo>
                    <a:pt x="10470" y="701040"/>
                  </a:lnTo>
                  <a:lnTo>
                    <a:pt x="21821" y="708660"/>
                  </a:lnTo>
                  <a:lnTo>
                    <a:pt x="35705" y="711200"/>
                  </a:lnTo>
                  <a:lnTo>
                    <a:pt x="977823" y="711200"/>
                  </a:lnTo>
                  <a:lnTo>
                    <a:pt x="991705" y="708660"/>
                  </a:lnTo>
                  <a:lnTo>
                    <a:pt x="1003053" y="701040"/>
                  </a:lnTo>
                  <a:lnTo>
                    <a:pt x="1010709" y="689610"/>
                  </a:lnTo>
                  <a:lnTo>
                    <a:pt x="1013008" y="678180"/>
                  </a:lnTo>
                  <a:lnTo>
                    <a:pt x="34208" y="678180"/>
                  </a:lnTo>
                  <a:lnTo>
                    <a:pt x="32983" y="676910"/>
                  </a:lnTo>
                  <a:lnTo>
                    <a:pt x="32983" y="621030"/>
                  </a:lnTo>
                  <a:lnTo>
                    <a:pt x="34208" y="619760"/>
                  </a:lnTo>
                  <a:lnTo>
                    <a:pt x="823022" y="619760"/>
                  </a:lnTo>
                  <a:lnTo>
                    <a:pt x="830404" y="612140"/>
                  </a:lnTo>
                  <a:lnTo>
                    <a:pt x="830404" y="594360"/>
                  </a:lnTo>
                  <a:lnTo>
                    <a:pt x="823022" y="586740"/>
                  </a:lnTo>
                  <a:lnTo>
                    <a:pt x="64898" y="586740"/>
                  </a:lnTo>
                  <a:lnTo>
                    <a:pt x="64479" y="579120"/>
                  </a:lnTo>
                  <a:lnTo>
                    <a:pt x="64249" y="571500"/>
                  </a:lnTo>
                  <a:lnTo>
                    <a:pt x="64372" y="553720"/>
                  </a:lnTo>
                  <a:lnTo>
                    <a:pt x="64593" y="546100"/>
                  </a:lnTo>
                  <a:lnTo>
                    <a:pt x="65022" y="537210"/>
                  </a:lnTo>
                  <a:lnTo>
                    <a:pt x="65621" y="528320"/>
                  </a:lnTo>
                  <a:lnTo>
                    <a:pt x="66333" y="519430"/>
                  </a:lnTo>
                  <a:lnTo>
                    <a:pt x="59547" y="511810"/>
                  </a:lnTo>
                  <a:lnTo>
                    <a:pt x="41391" y="510540"/>
                  </a:lnTo>
                  <a:close/>
                </a:path>
                <a:path w="1014095" h="1127760">
                  <a:moveTo>
                    <a:pt x="768061" y="166370"/>
                  </a:moveTo>
                  <a:lnTo>
                    <a:pt x="702125" y="166370"/>
                  </a:lnTo>
                  <a:lnTo>
                    <a:pt x="744220" y="190500"/>
                  </a:lnTo>
                  <a:lnTo>
                    <a:pt x="783332" y="218440"/>
                  </a:lnTo>
                  <a:lnTo>
                    <a:pt x="819150" y="250190"/>
                  </a:lnTo>
                  <a:lnTo>
                    <a:pt x="851360" y="285750"/>
                  </a:lnTo>
                  <a:lnTo>
                    <a:pt x="879648" y="325120"/>
                  </a:lnTo>
                  <a:lnTo>
                    <a:pt x="904380" y="369570"/>
                  </a:lnTo>
                  <a:lnTo>
                    <a:pt x="923835" y="415290"/>
                  </a:lnTo>
                  <a:lnTo>
                    <a:pt x="937887" y="463550"/>
                  </a:lnTo>
                  <a:lnTo>
                    <a:pt x="946410" y="513080"/>
                  </a:lnTo>
                  <a:lnTo>
                    <a:pt x="949279" y="563880"/>
                  </a:lnTo>
                  <a:lnTo>
                    <a:pt x="949279" y="571500"/>
                  </a:lnTo>
                  <a:lnTo>
                    <a:pt x="949049" y="579120"/>
                  </a:lnTo>
                  <a:lnTo>
                    <a:pt x="948630" y="586740"/>
                  </a:lnTo>
                  <a:lnTo>
                    <a:pt x="875093" y="586740"/>
                  </a:lnTo>
                  <a:lnTo>
                    <a:pt x="867701" y="594360"/>
                  </a:lnTo>
                  <a:lnTo>
                    <a:pt x="867701" y="612140"/>
                  </a:lnTo>
                  <a:lnTo>
                    <a:pt x="875093" y="619760"/>
                  </a:lnTo>
                  <a:lnTo>
                    <a:pt x="979310" y="619760"/>
                  </a:lnTo>
                  <a:lnTo>
                    <a:pt x="980535" y="621030"/>
                  </a:lnTo>
                  <a:lnTo>
                    <a:pt x="980535" y="676910"/>
                  </a:lnTo>
                  <a:lnTo>
                    <a:pt x="979320" y="678180"/>
                  </a:lnTo>
                  <a:lnTo>
                    <a:pt x="1013008" y="678180"/>
                  </a:lnTo>
                  <a:lnTo>
                    <a:pt x="1013518" y="675640"/>
                  </a:lnTo>
                  <a:lnTo>
                    <a:pt x="1013518" y="622300"/>
                  </a:lnTo>
                  <a:lnTo>
                    <a:pt x="1011055" y="609600"/>
                  </a:lnTo>
                  <a:lnTo>
                    <a:pt x="1004292" y="598170"/>
                  </a:lnTo>
                  <a:lnTo>
                    <a:pt x="994175" y="590550"/>
                  </a:lnTo>
                  <a:lnTo>
                    <a:pt x="981645" y="586740"/>
                  </a:lnTo>
                  <a:lnTo>
                    <a:pt x="982043" y="579120"/>
                  </a:lnTo>
                  <a:lnTo>
                    <a:pt x="982263" y="571500"/>
                  </a:lnTo>
                  <a:lnTo>
                    <a:pt x="982263" y="563880"/>
                  </a:lnTo>
                  <a:lnTo>
                    <a:pt x="979179" y="509270"/>
                  </a:lnTo>
                  <a:lnTo>
                    <a:pt x="970019" y="455930"/>
                  </a:lnTo>
                  <a:lnTo>
                    <a:pt x="954916" y="403860"/>
                  </a:lnTo>
                  <a:lnTo>
                    <a:pt x="934008" y="354330"/>
                  </a:lnTo>
                  <a:lnTo>
                    <a:pt x="907427" y="307340"/>
                  </a:lnTo>
                  <a:lnTo>
                    <a:pt x="877851" y="266700"/>
                  </a:lnTo>
                  <a:lnTo>
                    <a:pt x="844262" y="228600"/>
                  </a:lnTo>
                  <a:lnTo>
                    <a:pt x="806973" y="194310"/>
                  </a:lnTo>
                  <a:lnTo>
                    <a:pt x="768061" y="166370"/>
                  </a:lnTo>
                  <a:close/>
                </a:path>
                <a:path w="1014095" h="1127760">
                  <a:moveTo>
                    <a:pt x="229186" y="248920"/>
                  </a:moveTo>
                  <a:lnTo>
                    <a:pt x="196203" y="248920"/>
                  </a:lnTo>
                  <a:lnTo>
                    <a:pt x="196203" y="586740"/>
                  </a:lnTo>
                  <a:lnTo>
                    <a:pt x="229186" y="586740"/>
                  </a:lnTo>
                  <a:lnTo>
                    <a:pt x="229186" y="534670"/>
                  </a:lnTo>
                  <a:lnTo>
                    <a:pt x="383496" y="534670"/>
                  </a:lnTo>
                  <a:lnTo>
                    <a:pt x="383496" y="501650"/>
                  </a:lnTo>
                  <a:lnTo>
                    <a:pt x="229186" y="501650"/>
                  </a:lnTo>
                  <a:lnTo>
                    <a:pt x="229186" y="424180"/>
                  </a:lnTo>
                  <a:lnTo>
                    <a:pt x="383496" y="424180"/>
                  </a:lnTo>
                  <a:lnTo>
                    <a:pt x="383496" y="391160"/>
                  </a:lnTo>
                  <a:lnTo>
                    <a:pt x="229186" y="391160"/>
                  </a:lnTo>
                  <a:lnTo>
                    <a:pt x="229186" y="312420"/>
                  </a:lnTo>
                  <a:lnTo>
                    <a:pt x="383496" y="312420"/>
                  </a:lnTo>
                  <a:lnTo>
                    <a:pt x="383496" y="279400"/>
                  </a:lnTo>
                  <a:lnTo>
                    <a:pt x="229186" y="279400"/>
                  </a:lnTo>
                  <a:lnTo>
                    <a:pt x="229186" y="248920"/>
                  </a:lnTo>
                  <a:close/>
                </a:path>
                <a:path w="1014095" h="1127760">
                  <a:moveTo>
                    <a:pt x="383496" y="534670"/>
                  </a:moveTo>
                  <a:lnTo>
                    <a:pt x="350512" y="534670"/>
                  </a:lnTo>
                  <a:lnTo>
                    <a:pt x="350512" y="586740"/>
                  </a:lnTo>
                  <a:lnTo>
                    <a:pt x="383496" y="586740"/>
                  </a:lnTo>
                  <a:lnTo>
                    <a:pt x="383496" y="534670"/>
                  </a:lnTo>
                  <a:close/>
                </a:path>
                <a:path w="1014095" h="1127760">
                  <a:moveTo>
                    <a:pt x="383496" y="424180"/>
                  </a:moveTo>
                  <a:lnTo>
                    <a:pt x="350512" y="424180"/>
                  </a:lnTo>
                  <a:lnTo>
                    <a:pt x="350512" y="501650"/>
                  </a:lnTo>
                  <a:lnTo>
                    <a:pt x="383496" y="501650"/>
                  </a:lnTo>
                  <a:lnTo>
                    <a:pt x="383496" y="424180"/>
                  </a:lnTo>
                  <a:close/>
                </a:path>
                <a:path w="1014095" h="1127760">
                  <a:moveTo>
                    <a:pt x="394270" y="0"/>
                  </a:moveTo>
                  <a:lnTo>
                    <a:pt x="348984" y="0"/>
                  </a:lnTo>
                  <a:lnTo>
                    <a:pt x="326431" y="3810"/>
                  </a:lnTo>
                  <a:lnTo>
                    <a:pt x="307993" y="16510"/>
                  </a:lnTo>
                  <a:lnTo>
                    <a:pt x="295551" y="35560"/>
                  </a:lnTo>
                  <a:lnTo>
                    <a:pt x="290985" y="57150"/>
                  </a:lnTo>
                  <a:lnTo>
                    <a:pt x="290985" y="139700"/>
                  </a:lnTo>
                  <a:lnTo>
                    <a:pt x="247852" y="165100"/>
                  </a:lnTo>
                  <a:lnTo>
                    <a:pt x="207460" y="194310"/>
                  </a:lnTo>
                  <a:lnTo>
                    <a:pt x="170306" y="227330"/>
                  </a:lnTo>
                  <a:lnTo>
                    <a:pt x="136885" y="265430"/>
                  </a:lnTo>
                  <a:lnTo>
                    <a:pt x="105857" y="307340"/>
                  </a:lnTo>
                  <a:lnTo>
                    <a:pt x="79816" y="354330"/>
                  </a:lnTo>
                  <a:lnTo>
                    <a:pt x="59089" y="402590"/>
                  </a:lnTo>
                  <a:lnTo>
                    <a:pt x="43998" y="453390"/>
                  </a:lnTo>
                  <a:lnTo>
                    <a:pt x="43783" y="461010"/>
                  </a:lnTo>
                  <a:lnTo>
                    <a:pt x="46018" y="466090"/>
                  </a:lnTo>
                  <a:lnTo>
                    <a:pt x="50308" y="471170"/>
                  </a:lnTo>
                  <a:lnTo>
                    <a:pt x="56260" y="473710"/>
                  </a:lnTo>
                  <a:lnTo>
                    <a:pt x="67537" y="473710"/>
                  </a:lnTo>
                  <a:lnTo>
                    <a:pt x="74311" y="468630"/>
                  </a:lnTo>
                  <a:lnTo>
                    <a:pt x="76102" y="461010"/>
                  </a:lnTo>
                  <a:lnTo>
                    <a:pt x="90138" y="414020"/>
                  </a:lnTo>
                  <a:lnTo>
                    <a:pt x="109424" y="368300"/>
                  </a:lnTo>
                  <a:lnTo>
                    <a:pt x="133656" y="325120"/>
                  </a:lnTo>
                  <a:lnTo>
                    <a:pt x="162529" y="285750"/>
                  </a:lnTo>
                  <a:lnTo>
                    <a:pt x="196203" y="248920"/>
                  </a:lnTo>
                  <a:lnTo>
                    <a:pt x="229186" y="248920"/>
                  </a:lnTo>
                  <a:lnTo>
                    <a:pt x="229186" y="219710"/>
                  </a:lnTo>
                  <a:lnTo>
                    <a:pt x="248657" y="204470"/>
                  </a:lnTo>
                  <a:lnTo>
                    <a:pt x="268891" y="190500"/>
                  </a:lnTo>
                  <a:lnTo>
                    <a:pt x="289821" y="177800"/>
                  </a:lnTo>
                  <a:lnTo>
                    <a:pt x="311383" y="166370"/>
                  </a:lnTo>
                  <a:lnTo>
                    <a:pt x="768061" y="166370"/>
                  </a:lnTo>
                  <a:lnTo>
                    <a:pt x="766293" y="165100"/>
                  </a:lnTo>
                  <a:lnTo>
                    <a:pt x="722532" y="139700"/>
                  </a:lnTo>
                  <a:lnTo>
                    <a:pt x="722532" y="133350"/>
                  </a:lnTo>
                  <a:lnTo>
                    <a:pt x="323969" y="133350"/>
                  </a:lnTo>
                  <a:lnTo>
                    <a:pt x="323969" y="57150"/>
                  </a:lnTo>
                  <a:lnTo>
                    <a:pt x="325938" y="48260"/>
                  </a:lnTo>
                  <a:lnTo>
                    <a:pt x="331305" y="39370"/>
                  </a:lnTo>
                  <a:lnTo>
                    <a:pt x="339257" y="34290"/>
                  </a:lnTo>
                  <a:lnTo>
                    <a:pt x="348984" y="33020"/>
                  </a:lnTo>
                  <a:lnTo>
                    <a:pt x="394270" y="33020"/>
                  </a:lnTo>
                  <a:lnTo>
                    <a:pt x="401652" y="25400"/>
                  </a:lnTo>
                  <a:lnTo>
                    <a:pt x="401652" y="6350"/>
                  </a:lnTo>
                  <a:lnTo>
                    <a:pt x="394270" y="0"/>
                  </a:lnTo>
                  <a:close/>
                </a:path>
                <a:path w="1014095" h="1127760">
                  <a:moveTo>
                    <a:pt x="383496" y="312420"/>
                  </a:moveTo>
                  <a:lnTo>
                    <a:pt x="350512" y="312420"/>
                  </a:lnTo>
                  <a:lnTo>
                    <a:pt x="350512" y="391160"/>
                  </a:lnTo>
                  <a:lnTo>
                    <a:pt x="383496" y="391160"/>
                  </a:lnTo>
                  <a:lnTo>
                    <a:pt x="383496" y="312420"/>
                  </a:lnTo>
                  <a:close/>
                </a:path>
                <a:path w="1014095" h="1127760">
                  <a:moveTo>
                    <a:pt x="383496" y="166370"/>
                  </a:moveTo>
                  <a:lnTo>
                    <a:pt x="350512" y="166370"/>
                  </a:lnTo>
                  <a:lnTo>
                    <a:pt x="350512" y="279400"/>
                  </a:lnTo>
                  <a:lnTo>
                    <a:pt x="383496" y="279400"/>
                  </a:lnTo>
                  <a:lnTo>
                    <a:pt x="383496" y="166370"/>
                  </a:lnTo>
                  <a:close/>
                </a:path>
                <a:path w="1014095" h="1127760">
                  <a:moveTo>
                    <a:pt x="664545" y="0"/>
                  </a:moveTo>
                  <a:lnTo>
                    <a:pt x="446331" y="0"/>
                  </a:lnTo>
                  <a:lnTo>
                    <a:pt x="438949" y="6350"/>
                  </a:lnTo>
                  <a:lnTo>
                    <a:pt x="438949" y="25400"/>
                  </a:lnTo>
                  <a:lnTo>
                    <a:pt x="446331" y="33020"/>
                  </a:lnTo>
                  <a:lnTo>
                    <a:pt x="664545" y="33020"/>
                  </a:lnTo>
                  <a:lnTo>
                    <a:pt x="674269" y="34290"/>
                  </a:lnTo>
                  <a:lnTo>
                    <a:pt x="682218" y="39370"/>
                  </a:lnTo>
                  <a:lnTo>
                    <a:pt x="687581" y="48260"/>
                  </a:lnTo>
                  <a:lnTo>
                    <a:pt x="689549" y="57150"/>
                  </a:lnTo>
                  <a:lnTo>
                    <a:pt x="689549" y="133350"/>
                  </a:lnTo>
                  <a:lnTo>
                    <a:pt x="722532" y="133350"/>
                  </a:lnTo>
                  <a:lnTo>
                    <a:pt x="722532" y="57150"/>
                  </a:lnTo>
                  <a:lnTo>
                    <a:pt x="717969" y="35560"/>
                  </a:lnTo>
                  <a:lnTo>
                    <a:pt x="705530" y="16510"/>
                  </a:lnTo>
                  <a:lnTo>
                    <a:pt x="687096" y="3810"/>
                  </a:lnTo>
                  <a:lnTo>
                    <a:pt x="664545" y="0"/>
                  </a:lnTo>
                  <a:close/>
                </a:path>
              </a:pathLst>
            </a:custGeom>
            <a:solidFill>
              <a:srgbClr val="FFC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82879" y="2047938"/>
              <a:ext cx="108143" cy="1348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5530" y="2054533"/>
              <a:ext cx="104303" cy="1282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32636" y="7031704"/>
              <a:ext cx="1076960" cy="1075690"/>
            </a:xfrm>
            <a:custGeom>
              <a:avLst/>
              <a:gdLst/>
              <a:ahLst/>
              <a:cxnLst/>
              <a:rect l="l" t="t" r="r" b="b"/>
              <a:pathLst>
                <a:path w="1076959" h="1075690">
                  <a:moveTo>
                    <a:pt x="742645" y="787120"/>
                  </a:moveTo>
                  <a:lnTo>
                    <a:pt x="737235" y="740283"/>
                  </a:lnTo>
                  <a:lnTo>
                    <a:pt x="721829" y="697255"/>
                  </a:lnTo>
                  <a:lnTo>
                    <a:pt x="700608" y="663917"/>
                  </a:lnTo>
                  <a:lnTo>
                    <a:pt x="700608" y="787120"/>
                  </a:lnTo>
                  <a:lnTo>
                    <a:pt x="694791" y="830249"/>
                  </a:lnTo>
                  <a:lnTo>
                    <a:pt x="678395" y="869048"/>
                  </a:lnTo>
                  <a:lnTo>
                    <a:pt x="652970" y="901928"/>
                  </a:lnTo>
                  <a:lnTo>
                    <a:pt x="620077" y="927354"/>
                  </a:lnTo>
                  <a:lnTo>
                    <a:pt x="581279" y="943762"/>
                  </a:lnTo>
                  <a:lnTo>
                    <a:pt x="538149" y="949566"/>
                  </a:lnTo>
                  <a:lnTo>
                    <a:pt x="495007" y="943762"/>
                  </a:lnTo>
                  <a:lnTo>
                    <a:pt x="456209" y="927354"/>
                  </a:lnTo>
                  <a:lnTo>
                    <a:pt x="423329" y="901928"/>
                  </a:lnTo>
                  <a:lnTo>
                    <a:pt x="397903" y="869048"/>
                  </a:lnTo>
                  <a:lnTo>
                    <a:pt x="381508" y="830249"/>
                  </a:lnTo>
                  <a:lnTo>
                    <a:pt x="375691" y="787120"/>
                  </a:lnTo>
                  <a:lnTo>
                    <a:pt x="381508" y="743978"/>
                  </a:lnTo>
                  <a:lnTo>
                    <a:pt x="397903" y="705180"/>
                  </a:lnTo>
                  <a:lnTo>
                    <a:pt x="423329" y="672299"/>
                  </a:lnTo>
                  <a:lnTo>
                    <a:pt x="456209" y="646874"/>
                  </a:lnTo>
                  <a:lnTo>
                    <a:pt x="495007" y="630466"/>
                  </a:lnTo>
                  <a:lnTo>
                    <a:pt x="538149" y="624662"/>
                  </a:lnTo>
                  <a:lnTo>
                    <a:pt x="581279" y="630466"/>
                  </a:lnTo>
                  <a:lnTo>
                    <a:pt x="620077" y="646874"/>
                  </a:lnTo>
                  <a:lnTo>
                    <a:pt x="652970" y="672299"/>
                  </a:lnTo>
                  <a:lnTo>
                    <a:pt x="678395" y="705180"/>
                  </a:lnTo>
                  <a:lnTo>
                    <a:pt x="694791" y="743978"/>
                  </a:lnTo>
                  <a:lnTo>
                    <a:pt x="700608" y="787120"/>
                  </a:lnTo>
                  <a:lnTo>
                    <a:pt x="700608" y="663917"/>
                  </a:lnTo>
                  <a:lnTo>
                    <a:pt x="697661" y="659282"/>
                  </a:lnTo>
                  <a:lnTo>
                    <a:pt x="665975" y="627595"/>
                  </a:lnTo>
                  <a:lnTo>
                    <a:pt x="661365" y="624662"/>
                  </a:lnTo>
                  <a:lnTo>
                    <a:pt x="628002" y="603427"/>
                  </a:lnTo>
                  <a:lnTo>
                    <a:pt x="584974" y="588022"/>
                  </a:lnTo>
                  <a:lnTo>
                    <a:pt x="538149" y="582612"/>
                  </a:lnTo>
                  <a:lnTo>
                    <a:pt x="491312" y="588022"/>
                  </a:lnTo>
                  <a:lnTo>
                    <a:pt x="448297" y="603427"/>
                  </a:lnTo>
                  <a:lnTo>
                    <a:pt x="410324" y="627595"/>
                  </a:lnTo>
                  <a:lnTo>
                    <a:pt x="378637" y="659282"/>
                  </a:lnTo>
                  <a:lnTo>
                    <a:pt x="354469" y="697255"/>
                  </a:lnTo>
                  <a:lnTo>
                    <a:pt x="339064" y="740283"/>
                  </a:lnTo>
                  <a:lnTo>
                    <a:pt x="333654" y="787120"/>
                  </a:lnTo>
                  <a:lnTo>
                    <a:pt x="339064" y="833945"/>
                  </a:lnTo>
                  <a:lnTo>
                    <a:pt x="354469" y="876973"/>
                  </a:lnTo>
                  <a:lnTo>
                    <a:pt x="378637" y="914946"/>
                  </a:lnTo>
                  <a:lnTo>
                    <a:pt x="410324" y="946632"/>
                  </a:lnTo>
                  <a:lnTo>
                    <a:pt x="448297" y="970788"/>
                  </a:lnTo>
                  <a:lnTo>
                    <a:pt x="491312" y="986205"/>
                  </a:lnTo>
                  <a:lnTo>
                    <a:pt x="538149" y="991616"/>
                  </a:lnTo>
                  <a:lnTo>
                    <a:pt x="584974" y="986205"/>
                  </a:lnTo>
                  <a:lnTo>
                    <a:pt x="628002" y="970788"/>
                  </a:lnTo>
                  <a:lnTo>
                    <a:pt x="661352" y="949566"/>
                  </a:lnTo>
                  <a:lnTo>
                    <a:pt x="665975" y="946632"/>
                  </a:lnTo>
                  <a:lnTo>
                    <a:pt x="697661" y="914946"/>
                  </a:lnTo>
                  <a:lnTo>
                    <a:pt x="721829" y="876973"/>
                  </a:lnTo>
                  <a:lnTo>
                    <a:pt x="737235" y="833945"/>
                  </a:lnTo>
                  <a:lnTo>
                    <a:pt x="742645" y="787120"/>
                  </a:lnTo>
                  <a:close/>
                </a:path>
                <a:path w="1076959" h="1075690">
                  <a:moveTo>
                    <a:pt x="850087" y="746061"/>
                  </a:moveTo>
                  <a:lnTo>
                    <a:pt x="848436" y="737870"/>
                  </a:lnTo>
                  <a:lnTo>
                    <a:pt x="843927" y="731189"/>
                  </a:lnTo>
                  <a:lnTo>
                    <a:pt x="837247" y="726681"/>
                  </a:lnTo>
                  <a:lnTo>
                    <a:pt x="829068" y="725030"/>
                  </a:lnTo>
                  <a:lnTo>
                    <a:pt x="820889" y="726681"/>
                  </a:lnTo>
                  <a:lnTo>
                    <a:pt x="814197" y="731189"/>
                  </a:lnTo>
                  <a:lnTo>
                    <a:pt x="809701" y="737870"/>
                  </a:lnTo>
                  <a:lnTo>
                    <a:pt x="808037" y="746061"/>
                  </a:lnTo>
                  <a:lnTo>
                    <a:pt x="809701" y="754291"/>
                  </a:lnTo>
                  <a:lnTo>
                    <a:pt x="814197" y="760958"/>
                  </a:lnTo>
                  <a:lnTo>
                    <a:pt x="820889" y="765454"/>
                  </a:lnTo>
                  <a:lnTo>
                    <a:pt x="829068" y="767105"/>
                  </a:lnTo>
                  <a:lnTo>
                    <a:pt x="837247" y="765441"/>
                  </a:lnTo>
                  <a:lnTo>
                    <a:pt x="843927" y="760933"/>
                  </a:lnTo>
                  <a:lnTo>
                    <a:pt x="848436" y="754240"/>
                  </a:lnTo>
                  <a:lnTo>
                    <a:pt x="850087" y="746061"/>
                  </a:lnTo>
                  <a:close/>
                </a:path>
                <a:path w="1076959" h="1075690">
                  <a:moveTo>
                    <a:pt x="1076350" y="1055370"/>
                  </a:moveTo>
                  <a:lnTo>
                    <a:pt x="1074699" y="1047750"/>
                  </a:lnTo>
                  <a:lnTo>
                    <a:pt x="1070190" y="1040130"/>
                  </a:lnTo>
                  <a:lnTo>
                    <a:pt x="1063510" y="1036320"/>
                  </a:lnTo>
                  <a:lnTo>
                    <a:pt x="1055331" y="1033780"/>
                  </a:lnTo>
                  <a:lnTo>
                    <a:pt x="1011402" y="1033780"/>
                  </a:lnTo>
                  <a:lnTo>
                    <a:pt x="987742" y="996950"/>
                  </a:lnTo>
                  <a:lnTo>
                    <a:pt x="963498" y="957580"/>
                  </a:lnTo>
                  <a:lnTo>
                    <a:pt x="938974" y="914400"/>
                  </a:lnTo>
                  <a:lnTo>
                    <a:pt x="914527" y="869950"/>
                  </a:lnTo>
                  <a:lnTo>
                    <a:pt x="890498" y="824230"/>
                  </a:lnTo>
                  <a:lnTo>
                    <a:pt x="885304" y="817880"/>
                  </a:lnTo>
                  <a:lnTo>
                    <a:pt x="878255" y="814070"/>
                  </a:lnTo>
                  <a:lnTo>
                    <a:pt x="870254" y="812800"/>
                  </a:lnTo>
                  <a:lnTo>
                    <a:pt x="862203" y="815340"/>
                  </a:lnTo>
                  <a:lnTo>
                    <a:pt x="855675" y="820420"/>
                  </a:lnTo>
                  <a:lnTo>
                    <a:pt x="851789" y="828040"/>
                  </a:lnTo>
                  <a:lnTo>
                    <a:pt x="850823" y="835660"/>
                  </a:lnTo>
                  <a:lnTo>
                    <a:pt x="853071" y="843280"/>
                  </a:lnTo>
                  <a:lnTo>
                    <a:pt x="879843" y="895350"/>
                  </a:lnTo>
                  <a:lnTo>
                    <a:pt x="907097" y="943610"/>
                  </a:lnTo>
                  <a:lnTo>
                    <a:pt x="934389" y="990600"/>
                  </a:lnTo>
                  <a:lnTo>
                    <a:pt x="961275" y="1033780"/>
                  </a:lnTo>
                  <a:lnTo>
                    <a:pt x="114985" y="1033780"/>
                  </a:lnTo>
                  <a:lnTo>
                    <a:pt x="136956" y="998220"/>
                  </a:lnTo>
                  <a:lnTo>
                    <a:pt x="160108" y="960120"/>
                  </a:lnTo>
                  <a:lnTo>
                    <a:pt x="184086" y="916940"/>
                  </a:lnTo>
                  <a:lnTo>
                    <a:pt x="208521" y="871220"/>
                  </a:lnTo>
                  <a:lnTo>
                    <a:pt x="233083" y="824230"/>
                  </a:lnTo>
                  <a:lnTo>
                    <a:pt x="257403" y="774700"/>
                  </a:lnTo>
                  <a:lnTo>
                    <a:pt x="281139" y="722630"/>
                  </a:lnTo>
                  <a:lnTo>
                    <a:pt x="303936" y="670560"/>
                  </a:lnTo>
                  <a:lnTo>
                    <a:pt x="325437" y="618490"/>
                  </a:lnTo>
                  <a:lnTo>
                    <a:pt x="345300" y="565150"/>
                  </a:lnTo>
                  <a:lnTo>
                    <a:pt x="363156" y="511810"/>
                  </a:lnTo>
                  <a:lnTo>
                    <a:pt x="374497" y="508000"/>
                  </a:lnTo>
                  <a:lnTo>
                    <a:pt x="386486" y="506730"/>
                  </a:lnTo>
                  <a:lnTo>
                    <a:pt x="398208" y="509270"/>
                  </a:lnTo>
                  <a:lnTo>
                    <a:pt x="408736" y="515620"/>
                  </a:lnTo>
                  <a:lnTo>
                    <a:pt x="420585" y="523240"/>
                  </a:lnTo>
                  <a:lnTo>
                    <a:pt x="433400" y="529590"/>
                  </a:lnTo>
                  <a:lnTo>
                    <a:pt x="446836" y="532130"/>
                  </a:lnTo>
                  <a:lnTo>
                    <a:pt x="460590" y="533400"/>
                  </a:lnTo>
                  <a:lnTo>
                    <a:pt x="474332" y="532130"/>
                  </a:lnTo>
                  <a:lnTo>
                    <a:pt x="487768" y="529590"/>
                  </a:lnTo>
                  <a:lnTo>
                    <a:pt x="500557" y="523240"/>
                  </a:lnTo>
                  <a:lnTo>
                    <a:pt x="512381" y="515620"/>
                  </a:lnTo>
                  <a:lnTo>
                    <a:pt x="524573" y="509270"/>
                  </a:lnTo>
                  <a:lnTo>
                    <a:pt x="538162" y="506730"/>
                  </a:lnTo>
                  <a:lnTo>
                    <a:pt x="551738" y="509270"/>
                  </a:lnTo>
                  <a:lnTo>
                    <a:pt x="563918" y="515620"/>
                  </a:lnTo>
                  <a:lnTo>
                    <a:pt x="588581" y="529590"/>
                  </a:lnTo>
                  <a:lnTo>
                    <a:pt x="615772" y="533400"/>
                  </a:lnTo>
                  <a:lnTo>
                    <a:pt x="642937" y="529590"/>
                  </a:lnTo>
                  <a:lnTo>
                    <a:pt x="667550" y="515620"/>
                  </a:lnTo>
                  <a:lnTo>
                    <a:pt x="678103" y="509270"/>
                  </a:lnTo>
                  <a:lnTo>
                    <a:pt x="689851" y="506730"/>
                  </a:lnTo>
                  <a:lnTo>
                    <a:pt x="701865" y="508000"/>
                  </a:lnTo>
                  <a:lnTo>
                    <a:pt x="713232" y="511810"/>
                  </a:lnTo>
                  <a:lnTo>
                    <a:pt x="725385" y="548640"/>
                  </a:lnTo>
                  <a:lnTo>
                    <a:pt x="738911" y="586740"/>
                  </a:lnTo>
                  <a:lnTo>
                    <a:pt x="753795" y="624840"/>
                  </a:lnTo>
                  <a:lnTo>
                    <a:pt x="770039" y="665480"/>
                  </a:lnTo>
                  <a:lnTo>
                    <a:pt x="789343" y="678180"/>
                  </a:lnTo>
                  <a:lnTo>
                    <a:pt x="797534" y="676910"/>
                  </a:lnTo>
                  <a:lnTo>
                    <a:pt x="804456" y="671830"/>
                  </a:lnTo>
                  <a:lnTo>
                    <a:pt x="808888" y="665480"/>
                  </a:lnTo>
                  <a:lnTo>
                    <a:pt x="810463" y="656590"/>
                  </a:lnTo>
                  <a:lnTo>
                    <a:pt x="808837" y="648970"/>
                  </a:lnTo>
                  <a:lnTo>
                    <a:pt x="786434" y="593090"/>
                  </a:lnTo>
                  <a:lnTo>
                    <a:pt x="766673" y="538480"/>
                  </a:lnTo>
                  <a:lnTo>
                    <a:pt x="756031" y="506730"/>
                  </a:lnTo>
                  <a:lnTo>
                    <a:pt x="750925" y="491490"/>
                  </a:lnTo>
                  <a:lnTo>
                    <a:pt x="749642" y="487680"/>
                  </a:lnTo>
                  <a:lnTo>
                    <a:pt x="735444" y="438150"/>
                  </a:lnTo>
                  <a:lnTo>
                    <a:pt x="724166" y="391160"/>
                  </a:lnTo>
                  <a:lnTo>
                    <a:pt x="720775" y="373380"/>
                  </a:lnTo>
                  <a:lnTo>
                    <a:pt x="715924" y="347980"/>
                  </a:lnTo>
                  <a:lnTo>
                    <a:pt x="713435" y="341630"/>
                  </a:lnTo>
                  <a:lnTo>
                    <a:pt x="708799" y="335280"/>
                  </a:lnTo>
                  <a:lnTo>
                    <a:pt x="702538" y="331470"/>
                  </a:lnTo>
                  <a:lnTo>
                    <a:pt x="699223" y="330898"/>
                  </a:lnTo>
                  <a:lnTo>
                    <a:pt x="699223" y="464820"/>
                  </a:lnTo>
                  <a:lnTo>
                    <a:pt x="683958" y="464820"/>
                  </a:lnTo>
                  <a:lnTo>
                    <a:pt x="668959" y="468630"/>
                  </a:lnTo>
                  <a:lnTo>
                    <a:pt x="654659" y="473710"/>
                  </a:lnTo>
                  <a:lnTo>
                    <a:pt x="641477" y="482600"/>
                  </a:lnTo>
                  <a:lnTo>
                    <a:pt x="629323" y="488950"/>
                  </a:lnTo>
                  <a:lnTo>
                    <a:pt x="615746" y="491490"/>
                  </a:lnTo>
                  <a:lnTo>
                    <a:pt x="602170" y="488950"/>
                  </a:lnTo>
                  <a:lnTo>
                    <a:pt x="565365" y="469900"/>
                  </a:lnTo>
                  <a:lnTo>
                    <a:pt x="538175" y="464820"/>
                  </a:lnTo>
                  <a:lnTo>
                    <a:pt x="510984" y="469900"/>
                  </a:lnTo>
                  <a:lnTo>
                    <a:pt x="474141" y="488950"/>
                  </a:lnTo>
                  <a:lnTo>
                    <a:pt x="460565" y="491490"/>
                  </a:lnTo>
                  <a:lnTo>
                    <a:pt x="446976" y="488950"/>
                  </a:lnTo>
                  <a:lnTo>
                    <a:pt x="434784" y="482600"/>
                  </a:lnTo>
                  <a:lnTo>
                    <a:pt x="421640" y="473710"/>
                  </a:lnTo>
                  <a:lnTo>
                    <a:pt x="407352" y="468630"/>
                  </a:lnTo>
                  <a:lnTo>
                    <a:pt x="392379" y="466090"/>
                  </a:lnTo>
                  <a:lnTo>
                    <a:pt x="377139" y="464820"/>
                  </a:lnTo>
                  <a:lnTo>
                    <a:pt x="383476" y="441960"/>
                  </a:lnTo>
                  <a:lnTo>
                    <a:pt x="389216" y="417830"/>
                  </a:lnTo>
                  <a:lnTo>
                    <a:pt x="394347" y="394970"/>
                  </a:lnTo>
                  <a:lnTo>
                    <a:pt x="398818" y="373380"/>
                  </a:lnTo>
                  <a:lnTo>
                    <a:pt x="677468" y="373380"/>
                  </a:lnTo>
                  <a:lnTo>
                    <a:pt x="681850" y="394970"/>
                  </a:lnTo>
                  <a:lnTo>
                    <a:pt x="686943" y="417830"/>
                  </a:lnTo>
                  <a:lnTo>
                    <a:pt x="692734" y="440690"/>
                  </a:lnTo>
                  <a:lnTo>
                    <a:pt x="699223" y="464820"/>
                  </a:lnTo>
                  <a:lnTo>
                    <a:pt x="699223" y="330898"/>
                  </a:lnTo>
                  <a:lnTo>
                    <a:pt x="695172" y="330200"/>
                  </a:lnTo>
                  <a:lnTo>
                    <a:pt x="635152" y="330200"/>
                  </a:lnTo>
                  <a:lnTo>
                    <a:pt x="635152" y="270510"/>
                  </a:lnTo>
                  <a:lnTo>
                    <a:pt x="647090" y="269240"/>
                  </a:lnTo>
                  <a:lnTo>
                    <a:pt x="658749" y="266700"/>
                  </a:lnTo>
                  <a:lnTo>
                    <a:pt x="669975" y="261620"/>
                  </a:lnTo>
                  <a:lnTo>
                    <a:pt x="680681" y="256540"/>
                  </a:lnTo>
                  <a:lnTo>
                    <a:pt x="865416" y="256540"/>
                  </a:lnTo>
                  <a:lnTo>
                    <a:pt x="897089" y="250190"/>
                  </a:lnTo>
                  <a:lnTo>
                    <a:pt x="922985" y="232410"/>
                  </a:lnTo>
                  <a:lnTo>
                    <a:pt x="925601" y="228600"/>
                  </a:lnTo>
                  <a:lnTo>
                    <a:pt x="630770" y="228600"/>
                  </a:lnTo>
                  <a:lnTo>
                    <a:pt x="617677" y="228600"/>
                  </a:lnTo>
                  <a:lnTo>
                    <a:pt x="605320" y="228600"/>
                  </a:lnTo>
                  <a:lnTo>
                    <a:pt x="595833" y="236220"/>
                  </a:lnTo>
                  <a:lnTo>
                    <a:pt x="593090" y="242570"/>
                  </a:lnTo>
                  <a:lnTo>
                    <a:pt x="593090" y="330200"/>
                  </a:lnTo>
                  <a:lnTo>
                    <a:pt x="483196" y="330200"/>
                  </a:lnTo>
                  <a:lnTo>
                    <a:pt x="483196" y="242570"/>
                  </a:lnTo>
                  <a:lnTo>
                    <a:pt x="480453" y="236220"/>
                  </a:lnTo>
                  <a:lnTo>
                    <a:pt x="470979" y="228600"/>
                  </a:lnTo>
                  <a:lnTo>
                    <a:pt x="464718" y="227330"/>
                  </a:lnTo>
                  <a:lnTo>
                    <a:pt x="458609" y="228600"/>
                  </a:lnTo>
                  <a:lnTo>
                    <a:pt x="446862" y="228600"/>
                  </a:lnTo>
                  <a:lnTo>
                    <a:pt x="409740" y="214630"/>
                  </a:lnTo>
                  <a:lnTo>
                    <a:pt x="400748" y="205740"/>
                  </a:lnTo>
                  <a:lnTo>
                    <a:pt x="394106" y="194310"/>
                  </a:lnTo>
                  <a:lnTo>
                    <a:pt x="389978" y="181610"/>
                  </a:lnTo>
                  <a:lnTo>
                    <a:pt x="388556" y="168910"/>
                  </a:lnTo>
                  <a:lnTo>
                    <a:pt x="389877" y="156210"/>
                  </a:lnTo>
                  <a:lnTo>
                    <a:pt x="419087" y="116840"/>
                  </a:lnTo>
                  <a:lnTo>
                    <a:pt x="443052" y="109220"/>
                  </a:lnTo>
                  <a:lnTo>
                    <a:pt x="463931" y="109220"/>
                  </a:lnTo>
                  <a:lnTo>
                    <a:pt x="470992" y="105410"/>
                  </a:lnTo>
                  <a:lnTo>
                    <a:pt x="476288" y="100330"/>
                  </a:lnTo>
                  <a:lnTo>
                    <a:pt x="479107" y="92710"/>
                  </a:lnTo>
                  <a:lnTo>
                    <a:pt x="484403" y="77470"/>
                  </a:lnTo>
                  <a:lnTo>
                    <a:pt x="486168" y="72390"/>
                  </a:lnTo>
                  <a:lnTo>
                    <a:pt x="499313" y="55880"/>
                  </a:lnTo>
                  <a:lnTo>
                    <a:pt x="517131" y="45720"/>
                  </a:lnTo>
                  <a:lnTo>
                    <a:pt x="538149" y="41910"/>
                  </a:lnTo>
                  <a:lnTo>
                    <a:pt x="559193" y="45720"/>
                  </a:lnTo>
                  <a:lnTo>
                    <a:pt x="577011" y="55880"/>
                  </a:lnTo>
                  <a:lnTo>
                    <a:pt x="590156" y="72390"/>
                  </a:lnTo>
                  <a:lnTo>
                    <a:pt x="597179" y="92710"/>
                  </a:lnTo>
                  <a:lnTo>
                    <a:pt x="599986" y="100330"/>
                  </a:lnTo>
                  <a:lnTo>
                    <a:pt x="605269" y="105410"/>
                  </a:lnTo>
                  <a:lnTo>
                    <a:pt x="612343" y="109220"/>
                  </a:lnTo>
                  <a:lnTo>
                    <a:pt x="633260" y="109220"/>
                  </a:lnTo>
                  <a:lnTo>
                    <a:pt x="645642" y="111760"/>
                  </a:lnTo>
                  <a:lnTo>
                    <a:pt x="682536" y="144780"/>
                  </a:lnTo>
                  <a:lnTo>
                    <a:pt x="687730" y="168910"/>
                  </a:lnTo>
                  <a:lnTo>
                    <a:pt x="686308" y="181610"/>
                  </a:lnTo>
                  <a:lnTo>
                    <a:pt x="666496" y="214630"/>
                  </a:lnTo>
                  <a:lnTo>
                    <a:pt x="643559" y="227330"/>
                  </a:lnTo>
                  <a:lnTo>
                    <a:pt x="926477" y="227330"/>
                  </a:lnTo>
                  <a:lnTo>
                    <a:pt x="935215" y="214630"/>
                  </a:lnTo>
                  <a:lnTo>
                    <a:pt x="940447" y="207010"/>
                  </a:lnTo>
                  <a:lnTo>
                    <a:pt x="946861" y="175260"/>
                  </a:lnTo>
                  <a:lnTo>
                    <a:pt x="942174" y="147320"/>
                  </a:lnTo>
                  <a:lnTo>
                    <a:pt x="929195" y="124460"/>
                  </a:lnTo>
                  <a:lnTo>
                    <a:pt x="909535" y="106680"/>
                  </a:lnTo>
                  <a:lnTo>
                    <a:pt x="904824" y="104508"/>
                  </a:lnTo>
                  <a:lnTo>
                    <a:pt x="904824" y="175260"/>
                  </a:lnTo>
                  <a:lnTo>
                    <a:pt x="901725" y="190500"/>
                  </a:lnTo>
                  <a:lnTo>
                    <a:pt x="893267" y="203200"/>
                  </a:lnTo>
                  <a:lnTo>
                    <a:pt x="880732" y="210820"/>
                  </a:lnTo>
                  <a:lnTo>
                    <a:pt x="865416" y="214630"/>
                  </a:lnTo>
                  <a:lnTo>
                    <a:pt x="719251" y="214630"/>
                  </a:lnTo>
                  <a:lnTo>
                    <a:pt x="723785" y="203200"/>
                  </a:lnTo>
                  <a:lnTo>
                    <a:pt x="727075" y="193040"/>
                  </a:lnTo>
                  <a:lnTo>
                    <a:pt x="729094" y="180340"/>
                  </a:lnTo>
                  <a:lnTo>
                    <a:pt x="729780" y="168910"/>
                  </a:lnTo>
                  <a:lnTo>
                    <a:pt x="728395" y="152400"/>
                  </a:lnTo>
                  <a:lnTo>
                    <a:pt x="724344" y="135890"/>
                  </a:lnTo>
                  <a:lnTo>
                    <a:pt x="717765" y="120650"/>
                  </a:lnTo>
                  <a:lnTo>
                    <a:pt x="708812" y="106680"/>
                  </a:lnTo>
                  <a:lnTo>
                    <a:pt x="715937" y="83820"/>
                  </a:lnTo>
                  <a:lnTo>
                    <a:pt x="720572" y="77470"/>
                  </a:lnTo>
                  <a:lnTo>
                    <a:pt x="730770" y="63500"/>
                  </a:lnTo>
                  <a:lnTo>
                    <a:pt x="751535" y="50800"/>
                  </a:lnTo>
                  <a:lnTo>
                    <a:pt x="802830" y="52070"/>
                  </a:lnTo>
                  <a:lnTo>
                    <a:pt x="839038" y="87630"/>
                  </a:lnTo>
                  <a:lnTo>
                    <a:pt x="846048" y="123190"/>
                  </a:lnTo>
                  <a:lnTo>
                    <a:pt x="850557" y="129540"/>
                  </a:lnTo>
                  <a:lnTo>
                    <a:pt x="857237" y="133350"/>
                  </a:lnTo>
                  <a:lnTo>
                    <a:pt x="880732" y="138430"/>
                  </a:lnTo>
                  <a:lnTo>
                    <a:pt x="893267" y="147320"/>
                  </a:lnTo>
                  <a:lnTo>
                    <a:pt x="901725" y="160020"/>
                  </a:lnTo>
                  <a:lnTo>
                    <a:pt x="904824" y="175260"/>
                  </a:lnTo>
                  <a:lnTo>
                    <a:pt x="904824" y="104508"/>
                  </a:lnTo>
                  <a:lnTo>
                    <a:pt x="884847" y="95250"/>
                  </a:lnTo>
                  <a:lnTo>
                    <a:pt x="871778" y="59690"/>
                  </a:lnTo>
                  <a:lnTo>
                    <a:pt x="861288" y="46990"/>
                  </a:lnTo>
                  <a:lnTo>
                    <a:pt x="847648" y="30480"/>
                  </a:lnTo>
                  <a:lnTo>
                    <a:pt x="814997" y="11430"/>
                  </a:lnTo>
                  <a:lnTo>
                    <a:pt x="776389" y="3810"/>
                  </a:lnTo>
                  <a:lnTo>
                    <a:pt x="742149" y="10160"/>
                  </a:lnTo>
                  <a:lnTo>
                    <a:pt x="712292" y="25400"/>
                  </a:lnTo>
                  <a:lnTo>
                    <a:pt x="688568" y="48260"/>
                  </a:lnTo>
                  <a:lnTo>
                    <a:pt x="672706" y="77470"/>
                  </a:lnTo>
                  <a:lnTo>
                    <a:pt x="663486" y="73660"/>
                  </a:lnTo>
                  <a:lnTo>
                    <a:pt x="644118" y="68580"/>
                  </a:lnTo>
                  <a:lnTo>
                    <a:pt x="634111" y="67310"/>
                  </a:lnTo>
                  <a:lnTo>
                    <a:pt x="620039" y="41910"/>
                  </a:lnTo>
                  <a:lnTo>
                    <a:pt x="619328" y="40640"/>
                  </a:lnTo>
                  <a:lnTo>
                    <a:pt x="597319" y="19050"/>
                  </a:lnTo>
                  <a:lnTo>
                    <a:pt x="569709" y="5080"/>
                  </a:lnTo>
                  <a:lnTo>
                    <a:pt x="538149" y="0"/>
                  </a:lnTo>
                  <a:lnTo>
                    <a:pt x="506615" y="5080"/>
                  </a:lnTo>
                  <a:lnTo>
                    <a:pt x="479018" y="19050"/>
                  </a:lnTo>
                  <a:lnTo>
                    <a:pt x="457009" y="40640"/>
                  </a:lnTo>
                  <a:lnTo>
                    <a:pt x="442214" y="67310"/>
                  </a:lnTo>
                  <a:lnTo>
                    <a:pt x="432219" y="68580"/>
                  </a:lnTo>
                  <a:lnTo>
                    <a:pt x="412864" y="73660"/>
                  </a:lnTo>
                  <a:lnTo>
                    <a:pt x="403644" y="77470"/>
                  </a:lnTo>
                  <a:lnTo>
                    <a:pt x="387769" y="48260"/>
                  </a:lnTo>
                  <a:lnTo>
                    <a:pt x="386448" y="46990"/>
                  </a:lnTo>
                  <a:lnTo>
                    <a:pt x="367538" y="28790"/>
                  </a:lnTo>
                  <a:lnTo>
                    <a:pt x="367538" y="106680"/>
                  </a:lnTo>
                  <a:lnTo>
                    <a:pt x="358559" y="120650"/>
                  </a:lnTo>
                  <a:lnTo>
                    <a:pt x="351967" y="135890"/>
                  </a:lnTo>
                  <a:lnTo>
                    <a:pt x="347903" y="152400"/>
                  </a:lnTo>
                  <a:lnTo>
                    <a:pt x="346519" y="168910"/>
                  </a:lnTo>
                  <a:lnTo>
                    <a:pt x="347205" y="180340"/>
                  </a:lnTo>
                  <a:lnTo>
                    <a:pt x="349224" y="193040"/>
                  </a:lnTo>
                  <a:lnTo>
                    <a:pt x="352513" y="203200"/>
                  </a:lnTo>
                  <a:lnTo>
                    <a:pt x="357035" y="214630"/>
                  </a:lnTo>
                  <a:lnTo>
                    <a:pt x="210934" y="214630"/>
                  </a:lnTo>
                  <a:lnTo>
                    <a:pt x="195618" y="210820"/>
                  </a:lnTo>
                  <a:lnTo>
                    <a:pt x="183095" y="203200"/>
                  </a:lnTo>
                  <a:lnTo>
                    <a:pt x="174637" y="190500"/>
                  </a:lnTo>
                  <a:lnTo>
                    <a:pt x="171538" y="175260"/>
                  </a:lnTo>
                  <a:lnTo>
                    <a:pt x="174637" y="160020"/>
                  </a:lnTo>
                  <a:lnTo>
                    <a:pt x="183095" y="147320"/>
                  </a:lnTo>
                  <a:lnTo>
                    <a:pt x="195618" y="138430"/>
                  </a:lnTo>
                  <a:lnTo>
                    <a:pt x="219113" y="133350"/>
                  </a:lnTo>
                  <a:lnTo>
                    <a:pt x="225793" y="129540"/>
                  </a:lnTo>
                  <a:lnTo>
                    <a:pt x="230301" y="123190"/>
                  </a:lnTo>
                  <a:lnTo>
                    <a:pt x="237299" y="87630"/>
                  </a:lnTo>
                  <a:lnTo>
                    <a:pt x="251879" y="66040"/>
                  </a:lnTo>
                  <a:lnTo>
                    <a:pt x="273481" y="52070"/>
                  </a:lnTo>
                  <a:lnTo>
                    <a:pt x="299897" y="46990"/>
                  </a:lnTo>
                  <a:lnTo>
                    <a:pt x="324764" y="50800"/>
                  </a:lnTo>
                  <a:lnTo>
                    <a:pt x="345541" y="63500"/>
                  </a:lnTo>
                  <a:lnTo>
                    <a:pt x="360387" y="83820"/>
                  </a:lnTo>
                  <a:lnTo>
                    <a:pt x="367538" y="106680"/>
                  </a:lnTo>
                  <a:lnTo>
                    <a:pt x="367538" y="28790"/>
                  </a:lnTo>
                  <a:lnTo>
                    <a:pt x="364020" y="25400"/>
                  </a:lnTo>
                  <a:lnTo>
                    <a:pt x="334149" y="10160"/>
                  </a:lnTo>
                  <a:lnTo>
                    <a:pt x="299897" y="3810"/>
                  </a:lnTo>
                  <a:lnTo>
                    <a:pt x="261315" y="11430"/>
                  </a:lnTo>
                  <a:lnTo>
                    <a:pt x="228676" y="30480"/>
                  </a:lnTo>
                  <a:lnTo>
                    <a:pt x="204558" y="59690"/>
                  </a:lnTo>
                  <a:lnTo>
                    <a:pt x="191503" y="95250"/>
                  </a:lnTo>
                  <a:lnTo>
                    <a:pt x="166814" y="106680"/>
                  </a:lnTo>
                  <a:lnTo>
                    <a:pt x="147167" y="124460"/>
                  </a:lnTo>
                  <a:lnTo>
                    <a:pt x="134175" y="147320"/>
                  </a:lnTo>
                  <a:lnTo>
                    <a:pt x="129489" y="175260"/>
                  </a:lnTo>
                  <a:lnTo>
                    <a:pt x="135902" y="207010"/>
                  </a:lnTo>
                  <a:lnTo>
                    <a:pt x="153377" y="232410"/>
                  </a:lnTo>
                  <a:lnTo>
                    <a:pt x="179273" y="250190"/>
                  </a:lnTo>
                  <a:lnTo>
                    <a:pt x="210934" y="256540"/>
                  </a:lnTo>
                  <a:lnTo>
                    <a:pt x="395630" y="256540"/>
                  </a:lnTo>
                  <a:lnTo>
                    <a:pt x="406323" y="261620"/>
                  </a:lnTo>
                  <a:lnTo>
                    <a:pt x="417563" y="266700"/>
                  </a:lnTo>
                  <a:lnTo>
                    <a:pt x="429209" y="269240"/>
                  </a:lnTo>
                  <a:lnTo>
                    <a:pt x="441147" y="270510"/>
                  </a:lnTo>
                  <a:lnTo>
                    <a:pt x="441147" y="330200"/>
                  </a:lnTo>
                  <a:lnTo>
                    <a:pt x="381127" y="330200"/>
                  </a:lnTo>
                  <a:lnTo>
                    <a:pt x="373761" y="331470"/>
                  </a:lnTo>
                  <a:lnTo>
                    <a:pt x="367499" y="335280"/>
                  </a:lnTo>
                  <a:lnTo>
                    <a:pt x="362851" y="341630"/>
                  </a:lnTo>
                  <a:lnTo>
                    <a:pt x="360375" y="347980"/>
                  </a:lnTo>
                  <a:lnTo>
                    <a:pt x="352221" y="391160"/>
                  </a:lnTo>
                  <a:lnTo>
                    <a:pt x="341414" y="435610"/>
                  </a:lnTo>
                  <a:lnTo>
                    <a:pt x="328180" y="482600"/>
                  </a:lnTo>
                  <a:lnTo>
                    <a:pt x="312737" y="529590"/>
                  </a:lnTo>
                  <a:lnTo>
                    <a:pt x="295338" y="579120"/>
                  </a:lnTo>
                  <a:lnTo>
                    <a:pt x="276212" y="627380"/>
                  </a:lnTo>
                  <a:lnTo>
                    <a:pt x="255600" y="676910"/>
                  </a:lnTo>
                  <a:lnTo>
                    <a:pt x="233718" y="726440"/>
                  </a:lnTo>
                  <a:lnTo>
                    <a:pt x="210807" y="774700"/>
                  </a:lnTo>
                  <a:lnTo>
                    <a:pt x="187109" y="822960"/>
                  </a:lnTo>
                  <a:lnTo>
                    <a:pt x="162852" y="868680"/>
                  </a:lnTo>
                  <a:lnTo>
                    <a:pt x="138264" y="914400"/>
                  </a:lnTo>
                  <a:lnTo>
                    <a:pt x="113588" y="956310"/>
                  </a:lnTo>
                  <a:lnTo>
                    <a:pt x="89052" y="996950"/>
                  </a:lnTo>
                  <a:lnTo>
                    <a:pt x="64897" y="1033780"/>
                  </a:lnTo>
                  <a:lnTo>
                    <a:pt x="21018" y="1033780"/>
                  </a:lnTo>
                  <a:lnTo>
                    <a:pt x="12839" y="1036320"/>
                  </a:lnTo>
                  <a:lnTo>
                    <a:pt x="6159" y="1040130"/>
                  </a:lnTo>
                  <a:lnTo>
                    <a:pt x="1651" y="1047750"/>
                  </a:lnTo>
                  <a:lnTo>
                    <a:pt x="0" y="1055370"/>
                  </a:lnTo>
                  <a:lnTo>
                    <a:pt x="1651" y="1062990"/>
                  </a:lnTo>
                  <a:lnTo>
                    <a:pt x="6159" y="1070610"/>
                  </a:lnTo>
                  <a:lnTo>
                    <a:pt x="12839" y="1074420"/>
                  </a:lnTo>
                  <a:lnTo>
                    <a:pt x="21018" y="1075690"/>
                  </a:lnTo>
                  <a:lnTo>
                    <a:pt x="1055331" y="1075690"/>
                  </a:lnTo>
                  <a:lnTo>
                    <a:pt x="1063510" y="1074420"/>
                  </a:lnTo>
                  <a:lnTo>
                    <a:pt x="1070190" y="1070610"/>
                  </a:lnTo>
                  <a:lnTo>
                    <a:pt x="1074699" y="1062990"/>
                  </a:lnTo>
                  <a:lnTo>
                    <a:pt x="1076350" y="1055370"/>
                  </a:lnTo>
                  <a:close/>
                </a:path>
              </a:pathLst>
            </a:custGeom>
            <a:solidFill>
              <a:srgbClr val="FFC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11389" y="7701703"/>
              <a:ext cx="118686" cy="2342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56"/>
            <a:ext cx="12614726" cy="11303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1943" y="5332163"/>
            <a:ext cx="1130803" cy="11912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501633" y="5688932"/>
            <a:ext cx="278765" cy="403860"/>
          </a:xfrm>
          <a:custGeom>
            <a:avLst/>
            <a:gdLst/>
            <a:ahLst/>
            <a:cxnLst/>
            <a:rect l="l" t="t" r="r" b="b"/>
            <a:pathLst>
              <a:path w="278765" h="403860">
                <a:moveTo>
                  <a:pt x="278358" y="0"/>
                </a:moveTo>
                <a:lnTo>
                  <a:pt x="0" y="0"/>
                </a:lnTo>
                <a:lnTo>
                  <a:pt x="0" y="69850"/>
                </a:lnTo>
                <a:lnTo>
                  <a:pt x="0" y="163830"/>
                </a:lnTo>
                <a:lnTo>
                  <a:pt x="0" y="233680"/>
                </a:lnTo>
                <a:lnTo>
                  <a:pt x="0" y="334010"/>
                </a:lnTo>
                <a:lnTo>
                  <a:pt x="0" y="403860"/>
                </a:lnTo>
                <a:lnTo>
                  <a:pt x="278358" y="403860"/>
                </a:lnTo>
                <a:lnTo>
                  <a:pt x="278358" y="334010"/>
                </a:lnTo>
                <a:lnTo>
                  <a:pt x="87071" y="334010"/>
                </a:lnTo>
                <a:lnTo>
                  <a:pt x="87071" y="233680"/>
                </a:lnTo>
                <a:lnTo>
                  <a:pt x="266903" y="233680"/>
                </a:lnTo>
                <a:lnTo>
                  <a:pt x="266903" y="163830"/>
                </a:lnTo>
                <a:lnTo>
                  <a:pt x="87071" y="163830"/>
                </a:lnTo>
                <a:lnTo>
                  <a:pt x="87071" y="69850"/>
                </a:lnTo>
                <a:lnTo>
                  <a:pt x="278358" y="69850"/>
                </a:lnTo>
                <a:lnTo>
                  <a:pt x="278358" y="0"/>
                </a:lnTo>
                <a:close/>
              </a:path>
            </a:pathLst>
          </a:custGeom>
          <a:solidFill>
            <a:srgbClr val="EB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34427" y="5804634"/>
            <a:ext cx="276225" cy="288290"/>
          </a:xfrm>
          <a:custGeom>
            <a:avLst/>
            <a:gdLst/>
            <a:ahLst/>
            <a:cxnLst/>
            <a:rect l="l" t="t" r="r" b="b"/>
            <a:pathLst>
              <a:path w="276225" h="288289">
                <a:moveTo>
                  <a:pt x="176413" y="0"/>
                </a:moveTo>
                <a:lnTo>
                  <a:pt x="135118" y="6763"/>
                </a:lnTo>
                <a:lnTo>
                  <a:pt x="101304" y="26776"/>
                </a:lnTo>
                <a:lnTo>
                  <a:pt x="84196" y="46972"/>
                </a:lnTo>
                <a:lnTo>
                  <a:pt x="84196" y="6879"/>
                </a:lnTo>
                <a:lnTo>
                  <a:pt x="0" y="6879"/>
                </a:lnTo>
                <a:lnTo>
                  <a:pt x="0" y="288106"/>
                </a:lnTo>
                <a:lnTo>
                  <a:pt x="86489" y="288106"/>
                </a:lnTo>
                <a:lnTo>
                  <a:pt x="86489" y="130582"/>
                </a:lnTo>
                <a:lnTo>
                  <a:pt x="87508" y="116985"/>
                </a:lnTo>
                <a:lnTo>
                  <a:pt x="111636" y="77244"/>
                </a:lnTo>
                <a:lnTo>
                  <a:pt x="146047" y="67579"/>
                </a:lnTo>
                <a:lnTo>
                  <a:pt x="156492" y="68403"/>
                </a:lnTo>
                <a:lnTo>
                  <a:pt x="186939" y="97804"/>
                </a:lnTo>
                <a:lnTo>
                  <a:pt x="189596" y="122582"/>
                </a:lnTo>
                <a:lnTo>
                  <a:pt x="189596" y="288106"/>
                </a:lnTo>
                <a:lnTo>
                  <a:pt x="276085" y="288106"/>
                </a:lnTo>
                <a:lnTo>
                  <a:pt x="276085" y="118551"/>
                </a:lnTo>
                <a:lnTo>
                  <a:pt x="274543" y="90656"/>
                </a:lnTo>
                <a:lnTo>
                  <a:pt x="262219" y="46125"/>
                </a:lnTo>
                <a:lnTo>
                  <a:pt x="237516" y="16582"/>
                </a:lnTo>
                <a:lnTo>
                  <a:pt x="199998" y="1841"/>
                </a:lnTo>
                <a:lnTo>
                  <a:pt x="176413" y="0"/>
                </a:lnTo>
                <a:close/>
              </a:path>
            </a:pathLst>
          </a:custGeom>
          <a:solidFill>
            <a:srgbClr val="EB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161484" y="5804625"/>
            <a:ext cx="267335" cy="292735"/>
          </a:xfrm>
          <a:custGeom>
            <a:avLst/>
            <a:gdLst/>
            <a:ahLst/>
            <a:cxnLst/>
            <a:rect l="l" t="t" r="r" b="b"/>
            <a:pathLst>
              <a:path w="267334" h="292735">
                <a:moveTo>
                  <a:pt x="138624" y="0"/>
                </a:moveTo>
                <a:lnTo>
                  <a:pt x="100659" y="4655"/>
                </a:lnTo>
                <a:lnTo>
                  <a:pt x="52112" y="28849"/>
                </a:lnTo>
                <a:lnTo>
                  <a:pt x="17758" y="70469"/>
                </a:lnTo>
                <a:lnTo>
                  <a:pt x="1107" y="125782"/>
                </a:lnTo>
                <a:lnTo>
                  <a:pt x="0" y="146655"/>
                </a:lnTo>
                <a:lnTo>
                  <a:pt x="2557" y="178670"/>
                </a:lnTo>
                <a:lnTo>
                  <a:pt x="23027" y="232083"/>
                </a:lnTo>
                <a:lnTo>
                  <a:pt x="63301" y="270632"/>
                </a:lnTo>
                <a:lnTo>
                  <a:pt x="119292" y="290240"/>
                </a:lnTo>
                <a:lnTo>
                  <a:pt x="152927" y="292692"/>
                </a:lnTo>
                <a:lnTo>
                  <a:pt x="167805" y="292121"/>
                </a:lnTo>
                <a:lnTo>
                  <a:pt x="212202" y="283541"/>
                </a:lnTo>
                <a:lnTo>
                  <a:pt x="251456" y="265927"/>
                </a:lnTo>
                <a:lnTo>
                  <a:pt x="262327" y="258327"/>
                </a:lnTo>
                <a:lnTo>
                  <a:pt x="250301" y="227961"/>
                </a:lnTo>
                <a:lnTo>
                  <a:pt x="156927" y="227961"/>
                </a:lnTo>
                <a:lnTo>
                  <a:pt x="141273" y="227015"/>
                </a:lnTo>
                <a:lnTo>
                  <a:pt x="105682" y="212810"/>
                </a:lnTo>
                <a:lnTo>
                  <a:pt x="86502" y="179570"/>
                </a:lnTo>
                <a:lnTo>
                  <a:pt x="83620" y="163837"/>
                </a:lnTo>
                <a:lnTo>
                  <a:pt x="266902" y="163837"/>
                </a:lnTo>
                <a:lnTo>
                  <a:pt x="266902" y="142623"/>
                </a:lnTo>
                <a:lnTo>
                  <a:pt x="265393" y="120865"/>
                </a:lnTo>
                <a:lnTo>
                  <a:pt x="83620" y="120865"/>
                </a:lnTo>
                <a:lnTo>
                  <a:pt x="86041" y="106849"/>
                </a:lnTo>
                <a:lnTo>
                  <a:pt x="109590" y="68436"/>
                </a:lnTo>
                <a:lnTo>
                  <a:pt x="140896" y="59579"/>
                </a:lnTo>
                <a:lnTo>
                  <a:pt x="247549" y="59579"/>
                </a:lnTo>
                <a:lnTo>
                  <a:pt x="247417" y="59283"/>
                </a:lnTo>
                <a:lnTo>
                  <a:pt x="232265" y="38375"/>
                </a:lnTo>
                <a:lnTo>
                  <a:pt x="213413" y="21596"/>
                </a:lnTo>
                <a:lnTo>
                  <a:pt x="191522" y="9603"/>
                </a:lnTo>
                <a:lnTo>
                  <a:pt x="166593" y="2401"/>
                </a:lnTo>
                <a:lnTo>
                  <a:pt x="138624" y="0"/>
                </a:lnTo>
                <a:close/>
              </a:path>
              <a:path w="267334" h="292735">
                <a:moveTo>
                  <a:pt x="239416" y="200475"/>
                </a:moveTo>
                <a:lnTo>
                  <a:pt x="200171" y="220810"/>
                </a:lnTo>
                <a:lnTo>
                  <a:pt x="156927" y="227961"/>
                </a:lnTo>
                <a:lnTo>
                  <a:pt x="250301" y="227961"/>
                </a:lnTo>
                <a:lnTo>
                  <a:pt x="239416" y="200475"/>
                </a:lnTo>
                <a:close/>
              </a:path>
              <a:path w="267334" h="292735">
                <a:moveTo>
                  <a:pt x="247549" y="59579"/>
                </a:moveTo>
                <a:lnTo>
                  <a:pt x="140896" y="59579"/>
                </a:lnTo>
                <a:lnTo>
                  <a:pt x="152577" y="60564"/>
                </a:lnTo>
                <a:lnTo>
                  <a:pt x="162734" y="63448"/>
                </a:lnTo>
                <a:lnTo>
                  <a:pt x="189506" y="94228"/>
                </a:lnTo>
                <a:lnTo>
                  <a:pt x="194172" y="120865"/>
                </a:lnTo>
                <a:lnTo>
                  <a:pt x="265393" y="120865"/>
                </a:lnTo>
                <a:lnTo>
                  <a:pt x="264737" y="111414"/>
                </a:lnTo>
                <a:lnTo>
                  <a:pt x="258242" y="83632"/>
                </a:lnTo>
                <a:lnTo>
                  <a:pt x="247549" y="59579"/>
                </a:lnTo>
                <a:close/>
              </a:path>
            </a:pathLst>
          </a:custGeom>
          <a:solidFill>
            <a:srgbClr val="EB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80511" y="5804058"/>
            <a:ext cx="516890" cy="396875"/>
          </a:xfrm>
          <a:custGeom>
            <a:avLst/>
            <a:gdLst/>
            <a:ahLst/>
            <a:cxnLst/>
            <a:rect l="l" t="t" r="r" b="b"/>
            <a:pathLst>
              <a:path w="516890" h="396875">
                <a:moveTo>
                  <a:pt x="201053" y="71615"/>
                </a:moveTo>
                <a:lnTo>
                  <a:pt x="195897" y="0"/>
                </a:lnTo>
                <a:lnTo>
                  <a:pt x="170688" y="1727"/>
                </a:lnTo>
                <a:lnTo>
                  <a:pt x="140284" y="6769"/>
                </a:lnTo>
                <a:lnTo>
                  <a:pt x="115557" y="17335"/>
                </a:lnTo>
                <a:lnTo>
                  <a:pt x="96481" y="33413"/>
                </a:lnTo>
                <a:lnTo>
                  <a:pt x="83058" y="55003"/>
                </a:lnTo>
                <a:lnTo>
                  <a:pt x="83058" y="7454"/>
                </a:lnTo>
                <a:lnTo>
                  <a:pt x="0" y="7454"/>
                </a:lnTo>
                <a:lnTo>
                  <a:pt x="0" y="288696"/>
                </a:lnTo>
                <a:lnTo>
                  <a:pt x="86499" y="288696"/>
                </a:lnTo>
                <a:lnTo>
                  <a:pt x="86499" y="142049"/>
                </a:lnTo>
                <a:lnTo>
                  <a:pt x="87426" y="128727"/>
                </a:lnTo>
                <a:lnTo>
                  <a:pt x="110147" y="89496"/>
                </a:lnTo>
                <a:lnTo>
                  <a:pt x="152349" y="76758"/>
                </a:lnTo>
                <a:lnTo>
                  <a:pt x="201053" y="71615"/>
                </a:lnTo>
                <a:close/>
              </a:path>
              <a:path w="516890" h="396875">
                <a:moveTo>
                  <a:pt x="516648" y="7454"/>
                </a:moveTo>
                <a:lnTo>
                  <a:pt x="430733" y="7454"/>
                </a:lnTo>
                <a:lnTo>
                  <a:pt x="430733" y="46977"/>
                </a:lnTo>
                <a:lnTo>
                  <a:pt x="430733" y="140931"/>
                </a:lnTo>
                <a:lnTo>
                  <a:pt x="421220" y="184619"/>
                </a:lnTo>
                <a:lnTo>
                  <a:pt x="380911" y="213588"/>
                </a:lnTo>
                <a:lnTo>
                  <a:pt x="366585" y="214807"/>
                </a:lnTo>
                <a:lnTo>
                  <a:pt x="352221" y="213575"/>
                </a:lnTo>
                <a:lnTo>
                  <a:pt x="311518" y="184251"/>
                </a:lnTo>
                <a:lnTo>
                  <a:pt x="301853" y="140931"/>
                </a:lnTo>
                <a:lnTo>
                  <a:pt x="302920" y="124409"/>
                </a:lnTo>
                <a:lnTo>
                  <a:pt x="319036" y="86220"/>
                </a:lnTo>
                <a:lnTo>
                  <a:pt x="366585" y="66459"/>
                </a:lnTo>
                <a:lnTo>
                  <a:pt x="380911" y="67691"/>
                </a:lnTo>
                <a:lnTo>
                  <a:pt x="421220" y="97040"/>
                </a:lnTo>
                <a:lnTo>
                  <a:pt x="430733" y="140931"/>
                </a:lnTo>
                <a:lnTo>
                  <a:pt x="430733" y="46977"/>
                </a:lnTo>
                <a:lnTo>
                  <a:pt x="394373" y="12890"/>
                </a:lnTo>
                <a:lnTo>
                  <a:pt x="355638" y="1346"/>
                </a:lnTo>
                <a:lnTo>
                  <a:pt x="341363" y="571"/>
                </a:lnTo>
                <a:lnTo>
                  <a:pt x="323557" y="1663"/>
                </a:lnTo>
                <a:lnTo>
                  <a:pt x="276364" y="18059"/>
                </a:lnTo>
                <a:lnTo>
                  <a:pt x="240753" y="52311"/>
                </a:lnTo>
                <a:lnTo>
                  <a:pt x="219938" y="101600"/>
                </a:lnTo>
                <a:lnTo>
                  <a:pt x="215925" y="140931"/>
                </a:lnTo>
                <a:lnTo>
                  <a:pt x="216928" y="161201"/>
                </a:lnTo>
                <a:lnTo>
                  <a:pt x="231965" y="214503"/>
                </a:lnTo>
                <a:lnTo>
                  <a:pt x="262953" y="253974"/>
                </a:lnTo>
                <a:lnTo>
                  <a:pt x="306793" y="276364"/>
                </a:lnTo>
                <a:lnTo>
                  <a:pt x="341363" y="280657"/>
                </a:lnTo>
                <a:lnTo>
                  <a:pt x="355904" y="279882"/>
                </a:lnTo>
                <a:lnTo>
                  <a:pt x="395224" y="268084"/>
                </a:lnTo>
                <a:lnTo>
                  <a:pt x="431317" y="233718"/>
                </a:lnTo>
                <a:lnTo>
                  <a:pt x="431317" y="264629"/>
                </a:lnTo>
                <a:lnTo>
                  <a:pt x="426872" y="293954"/>
                </a:lnTo>
                <a:lnTo>
                  <a:pt x="413550" y="314896"/>
                </a:lnTo>
                <a:lnTo>
                  <a:pt x="391350" y="327469"/>
                </a:lnTo>
                <a:lnTo>
                  <a:pt x="360273" y="331660"/>
                </a:lnTo>
                <a:lnTo>
                  <a:pt x="333324" y="329793"/>
                </a:lnTo>
                <a:lnTo>
                  <a:pt x="306285" y="324205"/>
                </a:lnTo>
                <a:lnTo>
                  <a:pt x="279184" y="314896"/>
                </a:lnTo>
                <a:lnTo>
                  <a:pt x="252018" y="301879"/>
                </a:lnTo>
                <a:lnTo>
                  <a:pt x="229108" y="361429"/>
                </a:lnTo>
                <a:lnTo>
                  <a:pt x="273304" y="382155"/>
                </a:lnTo>
                <a:lnTo>
                  <a:pt x="325551" y="394081"/>
                </a:lnTo>
                <a:lnTo>
                  <a:pt x="362585" y="396379"/>
                </a:lnTo>
                <a:lnTo>
                  <a:pt x="398335" y="394182"/>
                </a:lnTo>
                <a:lnTo>
                  <a:pt x="455891" y="376707"/>
                </a:lnTo>
                <a:lnTo>
                  <a:pt x="494741" y="341896"/>
                </a:lnTo>
                <a:lnTo>
                  <a:pt x="514210" y="290334"/>
                </a:lnTo>
                <a:lnTo>
                  <a:pt x="516648" y="258330"/>
                </a:lnTo>
                <a:lnTo>
                  <a:pt x="516648" y="233718"/>
                </a:lnTo>
                <a:lnTo>
                  <a:pt x="516648" y="214807"/>
                </a:lnTo>
                <a:lnTo>
                  <a:pt x="516648" y="66459"/>
                </a:lnTo>
                <a:lnTo>
                  <a:pt x="516648" y="46977"/>
                </a:lnTo>
                <a:lnTo>
                  <a:pt x="516648" y="7454"/>
                </a:lnTo>
                <a:close/>
              </a:path>
            </a:pathLst>
          </a:custGeom>
          <a:solidFill>
            <a:srgbClr val="EB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63594" y="5657436"/>
            <a:ext cx="401320" cy="440055"/>
          </a:xfrm>
          <a:custGeom>
            <a:avLst/>
            <a:gdLst/>
            <a:ahLst/>
            <a:cxnLst/>
            <a:rect l="l" t="t" r="r" b="b"/>
            <a:pathLst>
              <a:path w="401319" h="440054">
                <a:moveTo>
                  <a:pt x="86487" y="154076"/>
                </a:moveTo>
                <a:lnTo>
                  <a:pt x="0" y="154076"/>
                </a:lnTo>
                <a:lnTo>
                  <a:pt x="0" y="435317"/>
                </a:lnTo>
                <a:lnTo>
                  <a:pt x="86487" y="435317"/>
                </a:lnTo>
                <a:lnTo>
                  <a:pt x="86487" y="154076"/>
                </a:lnTo>
                <a:close/>
              </a:path>
              <a:path w="401319" h="440054">
                <a:moveTo>
                  <a:pt x="157505" y="0"/>
                </a:moveTo>
                <a:lnTo>
                  <a:pt x="72732" y="0"/>
                </a:lnTo>
                <a:lnTo>
                  <a:pt x="16611" y="117411"/>
                </a:lnTo>
                <a:lnTo>
                  <a:pt x="70459" y="117411"/>
                </a:lnTo>
                <a:lnTo>
                  <a:pt x="157505" y="0"/>
                </a:lnTo>
                <a:close/>
              </a:path>
              <a:path w="401319" h="440054">
                <a:moveTo>
                  <a:pt x="400964" y="309880"/>
                </a:moveTo>
                <a:lnTo>
                  <a:pt x="400888" y="268058"/>
                </a:lnTo>
                <a:lnTo>
                  <a:pt x="399084" y="240004"/>
                </a:lnTo>
                <a:lnTo>
                  <a:pt x="393446" y="214934"/>
                </a:lnTo>
                <a:lnTo>
                  <a:pt x="392099" y="211924"/>
                </a:lnTo>
                <a:lnTo>
                  <a:pt x="384048" y="193916"/>
                </a:lnTo>
                <a:lnTo>
                  <a:pt x="353796" y="163957"/>
                </a:lnTo>
                <a:lnTo>
                  <a:pt x="307251" y="149059"/>
                </a:lnTo>
                <a:lnTo>
                  <a:pt x="277812" y="147193"/>
                </a:lnTo>
                <a:lnTo>
                  <a:pt x="262318" y="147828"/>
                </a:lnTo>
                <a:lnTo>
                  <a:pt x="212229" y="157226"/>
                </a:lnTo>
                <a:lnTo>
                  <a:pt x="165671" y="174993"/>
                </a:lnTo>
                <a:lnTo>
                  <a:pt x="152958" y="182130"/>
                </a:lnTo>
                <a:lnTo>
                  <a:pt x="175869" y="240004"/>
                </a:lnTo>
                <a:lnTo>
                  <a:pt x="187452" y="233768"/>
                </a:lnTo>
                <a:lnTo>
                  <a:pt x="199326" y="228257"/>
                </a:lnTo>
                <a:lnTo>
                  <a:pt x="236270" y="216115"/>
                </a:lnTo>
                <a:lnTo>
                  <a:pt x="269773" y="211924"/>
                </a:lnTo>
                <a:lnTo>
                  <a:pt x="282232" y="212572"/>
                </a:lnTo>
                <a:lnTo>
                  <a:pt x="315747" y="236270"/>
                </a:lnTo>
                <a:lnTo>
                  <a:pt x="318477" y="257759"/>
                </a:lnTo>
                <a:lnTo>
                  <a:pt x="318477" y="268058"/>
                </a:lnTo>
                <a:lnTo>
                  <a:pt x="318477" y="309880"/>
                </a:lnTo>
                <a:lnTo>
                  <a:pt x="318477" y="319608"/>
                </a:lnTo>
                <a:lnTo>
                  <a:pt x="317512" y="332447"/>
                </a:lnTo>
                <a:lnTo>
                  <a:pt x="294665" y="370814"/>
                </a:lnTo>
                <a:lnTo>
                  <a:pt x="262356" y="380339"/>
                </a:lnTo>
                <a:lnTo>
                  <a:pt x="254673" y="379691"/>
                </a:lnTo>
                <a:lnTo>
                  <a:pt x="225767" y="351650"/>
                </a:lnTo>
                <a:lnTo>
                  <a:pt x="225107" y="344246"/>
                </a:lnTo>
                <a:lnTo>
                  <a:pt x="226275" y="335254"/>
                </a:lnTo>
                <a:lnTo>
                  <a:pt x="269278" y="311734"/>
                </a:lnTo>
                <a:lnTo>
                  <a:pt x="308724" y="309880"/>
                </a:lnTo>
                <a:lnTo>
                  <a:pt x="318477" y="309880"/>
                </a:lnTo>
                <a:lnTo>
                  <a:pt x="318477" y="268058"/>
                </a:lnTo>
                <a:lnTo>
                  <a:pt x="303580" y="268058"/>
                </a:lnTo>
                <a:lnTo>
                  <a:pt x="274840" y="268566"/>
                </a:lnTo>
                <a:lnTo>
                  <a:pt x="226999" y="272580"/>
                </a:lnTo>
                <a:lnTo>
                  <a:pt x="177774" y="286537"/>
                </a:lnTo>
                <a:lnTo>
                  <a:pt x="145427" y="322910"/>
                </a:lnTo>
                <a:lnTo>
                  <a:pt x="141503" y="350545"/>
                </a:lnTo>
                <a:lnTo>
                  <a:pt x="142341" y="362864"/>
                </a:lnTo>
                <a:lnTo>
                  <a:pt x="162280" y="406095"/>
                </a:lnTo>
                <a:lnTo>
                  <a:pt x="203542" y="433438"/>
                </a:lnTo>
                <a:lnTo>
                  <a:pt x="243446" y="439889"/>
                </a:lnTo>
                <a:lnTo>
                  <a:pt x="256463" y="439115"/>
                </a:lnTo>
                <a:lnTo>
                  <a:pt x="299720" y="420839"/>
                </a:lnTo>
                <a:lnTo>
                  <a:pt x="319049" y="393496"/>
                </a:lnTo>
                <a:lnTo>
                  <a:pt x="319049" y="435317"/>
                </a:lnTo>
                <a:lnTo>
                  <a:pt x="400964" y="435317"/>
                </a:lnTo>
                <a:lnTo>
                  <a:pt x="400964" y="393496"/>
                </a:lnTo>
                <a:lnTo>
                  <a:pt x="400964" y="380339"/>
                </a:lnTo>
                <a:lnTo>
                  <a:pt x="400964" y="309880"/>
                </a:lnTo>
                <a:close/>
              </a:path>
            </a:pathLst>
          </a:custGeom>
          <a:solidFill>
            <a:srgbClr val="EBA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3894" y="5381469"/>
            <a:ext cx="9080500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Pivote de Energía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72739" y="827199"/>
            <a:ext cx="18104485" cy="9906000"/>
            <a:chOff x="1172739" y="827199"/>
            <a:chExt cx="18104485" cy="990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739" y="848141"/>
              <a:ext cx="2073235" cy="7329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82723" y="827199"/>
              <a:ext cx="2094177" cy="7748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39846" y="10020637"/>
              <a:ext cx="3811402" cy="712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5793" y="-68604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95004" y="3020229"/>
            <a:ext cx="8725535" cy="1789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Hoja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Ruta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(HdR)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TEJ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está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compuesta,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principalmente,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4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documentos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que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tienen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objetivo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mostrar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camino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país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debe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seguir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materia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transición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energética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justicia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social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ambiental,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enfoque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étnico,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territorial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género.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lo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cual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elaboraron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4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D4D4D"/>
                </a:solidFill>
                <a:latin typeface="Arial"/>
                <a:cs typeface="Arial"/>
              </a:rPr>
              <a:t>documentos: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84651" y="5596563"/>
            <a:ext cx="7069023" cy="589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sistematización</a:t>
            </a:r>
            <a:r>
              <a:rPr sz="19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19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diálogos</a:t>
            </a:r>
            <a:r>
              <a:rPr sz="19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regionales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,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(27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diálogos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en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todo</a:t>
            </a:r>
            <a:r>
              <a:rPr sz="19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país</a:t>
            </a:r>
            <a:r>
              <a:rPr sz="19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participación</a:t>
            </a:r>
            <a:r>
              <a:rPr sz="19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más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2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mil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personas),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69444" y="6287911"/>
            <a:ext cx="7099436" cy="1205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diagnóstico</a:t>
            </a:r>
            <a:r>
              <a:rPr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base</a:t>
            </a:r>
            <a:r>
              <a:rPr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la TEJ,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cual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construyó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partir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19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perspectivas</a:t>
            </a:r>
            <a:r>
              <a:rPr sz="19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internacionales,</a:t>
            </a:r>
            <a:r>
              <a:rPr sz="1900"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19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avances</a:t>
            </a:r>
            <a:r>
              <a:rPr sz="1900"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1900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país</a:t>
            </a:r>
            <a:r>
              <a:rPr sz="1900"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en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transición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energética,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trabajos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previos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tanto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z="19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sector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público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academia,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sector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privado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sociedad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civil,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111501" y="5531905"/>
            <a:ext cx="800735" cy="4257675"/>
            <a:chOff x="10216455" y="5686703"/>
            <a:chExt cx="800735" cy="4257675"/>
          </a:xfrm>
        </p:grpSpPr>
        <p:sp>
          <p:nvSpPr>
            <p:cNvPr id="7" name="object 7"/>
            <p:cNvSpPr/>
            <p:nvPr/>
          </p:nvSpPr>
          <p:spPr>
            <a:xfrm>
              <a:off x="10279382" y="5751361"/>
              <a:ext cx="680085" cy="680085"/>
            </a:xfrm>
            <a:custGeom>
              <a:avLst/>
              <a:gdLst/>
              <a:ahLst/>
              <a:cxnLst/>
              <a:rect l="l" t="t" r="r" b="b"/>
              <a:pathLst>
                <a:path w="680084" h="680085">
                  <a:moveTo>
                    <a:pt x="339769" y="0"/>
                  </a:moveTo>
                  <a:lnTo>
                    <a:pt x="293665" y="3101"/>
                  </a:lnTo>
                  <a:lnTo>
                    <a:pt x="249445" y="12136"/>
                  </a:lnTo>
                  <a:lnTo>
                    <a:pt x="207516" y="26700"/>
                  </a:lnTo>
                  <a:lnTo>
                    <a:pt x="168281" y="46388"/>
                  </a:lnTo>
                  <a:lnTo>
                    <a:pt x="132146" y="70795"/>
                  </a:lnTo>
                  <a:lnTo>
                    <a:pt x="99516" y="99516"/>
                  </a:lnTo>
                  <a:lnTo>
                    <a:pt x="70795" y="132146"/>
                  </a:lnTo>
                  <a:lnTo>
                    <a:pt x="46388" y="168281"/>
                  </a:lnTo>
                  <a:lnTo>
                    <a:pt x="26700" y="207516"/>
                  </a:lnTo>
                  <a:lnTo>
                    <a:pt x="12136" y="249445"/>
                  </a:lnTo>
                  <a:lnTo>
                    <a:pt x="3101" y="293665"/>
                  </a:lnTo>
                  <a:lnTo>
                    <a:pt x="0" y="339769"/>
                  </a:lnTo>
                  <a:lnTo>
                    <a:pt x="3101" y="385874"/>
                  </a:lnTo>
                  <a:lnTo>
                    <a:pt x="12136" y="430093"/>
                  </a:lnTo>
                  <a:lnTo>
                    <a:pt x="26700" y="472023"/>
                  </a:lnTo>
                  <a:lnTo>
                    <a:pt x="46388" y="511257"/>
                  </a:lnTo>
                  <a:lnTo>
                    <a:pt x="70795" y="547392"/>
                  </a:lnTo>
                  <a:lnTo>
                    <a:pt x="99516" y="580022"/>
                  </a:lnTo>
                  <a:lnTo>
                    <a:pt x="132146" y="608743"/>
                  </a:lnTo>
                  <a:lnTo>
                    <a:pt x="168281" y="633150"/>
                  </a:lnTo>
                  <a:lnTo>
                    <a:pt x="207516" y="652838"/>
                  </a:lnTo>
                  <a:lnTo>
                    <a:pt x="249445" y="667402"/>
                  </a:lnTo>
                  <a:lnTo>
                    <a:pt x="293665" y="676437"/>
                  </a:lnTo>
                  <a:lnTo>
                    <a:pt x="339769" y="679539"/>
                  </a:lnTo>
                  <a:lnTo>
                    <a:pt x="385874" y="676437"/>
                  </a:lnTo>
                  <a:lnTo>
                    <a:pt x="430093" y="667402"/>
                  </a:lnTo>
                  <a:lnTo>
                    <a:pt x="472023" y="652838"/>
                  </a:lnTo>
                  <a:lnTo>
                    <a:pt x="511257" y="633150"/>
                  </a:lnTo>
                  <a:lnTo>
                    <a:pt x="547392" y="608743"/>
                  </a:lnTo>
                  <a:lnTo>
                    <a:pt x="580022" y="580022"/>
                  </a:lnTo>
                  <a:lnTo>
                    <a:pt x="608743" y="547392"/>
                  </a:lnTo>
                  <a:lnTo>
                    <a:pt x="633150" y="511257"/>
                  </a:lnTo>
                  <a:lnTo>
                    <a:pt x="652838" y="472023"/>
                  </a:lnTo>
                  <a:lnTo>
                    <a:pt x="667402" y="430093"/>
                  </a:lnTo>
                  <a:lnTo>
                    <a:pt x="676437" y="385874"/>
                  </a:lnTo>
                  <a:lnTo>
                    <a:pt x="679539" y="339769"/>
                  </a:lnTo>
                  <a:lnTo>
                    <a:pt x="676437" y="293665"/>
                  </a:lnTo>
                  <a:lnTo>
                    <a:pt x="667402" y="249445"/>
                  </a:lnTo>
                  <a:lnTo>
                    <a:pt x="652838" y="207516"/>
                  </a:lnTo>
                  <a:lnTo>
                    <a:pt x="633150" y="168281"/>
                  </a:lnTo>
                  <a:lnTo>
                    <a:pt x="608743" y="132146"/>
                  </a:lnTo>
                  <a:lnTo>
                    <a:pt x="580022" y="99516"/>
                  </a:lnTo>
                  <a:lnTo>
                    <a:pt x="547392" y="70795"/>
                  </a:lnTo>
                  <a:lnTo>
                    <a:pt x="511257" y="46388"/>
                  </a:lnTo>
                  <a:lnTo>
                    <a:pt x="472023" y="26700"/>
                  </a:lnTo>
                  <a:lnTo>
                    <a:pt x="430093" y="12136"/>
                  </a:lnTo>
                  <a:lnTo>
                    <a:pt x="385874" y="3101"/>
                  </a:lnTo>
                  <a:lnTo>
                    <a:pt x="339769" y="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27690" y="5692101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783976" y="391988"/>
                  </a:moveTo>
                  <a:lnTo>
                    <a:pt x="780921" y="441157"/>
                  </a:lnTo>
                  <a:lnTo>
                    <a:pt x="772004" y="488504"/>
                  </a:lnTo>
                  <a:lnTo>
                    <a:pt x="757590" y="533661"/>
                  </a:lnTo>
                  <a:lnTo>
                    <a:pt x="738047" y="576262"/>
                  </a:lnTo>
                  <a:lnTo>
                    <a:pt x="713743" y="615937"/>
                  </a:lnTo>
                  <a:lnTo>
                    <a:pt x="685046" y="652321"/>
                  </a:lnTo>
                  <a:lnTo>
                    <a:pt x="652321" y="685046"/>
                  </a:lnTo>
                  <a:lnTo>
                    <a:pt x="615937" y="713743"/>
                  </a:lnTo>
                  <a:lnTo>
                    <a:pt x="576262" y="738047"/>
                  </a:lnTo>
                  <a:lnTo>
                    <a:pt x="533661" y="757590"/>
                  </a:lnTo>
                  <a:lnTo>
                    <a:pt x="488504" y="772004"/>
                  </a:lnTo>
                  <a:lnTo>
                    <a:pt x="441157" y="780921"/>
                  </a:lnTo>
                  <a:lnTo>
                    <a:pt x="391988" y="783976"/>
                  </a:lnTo>
                  <a:lnTo>
                    <a:pt x="342818" y="780921"/>
                  </a:lnTo>
                  <a:lnTo>
                    <a:pt x="295471" y="772004"/>
                  </a:lnTo>
                  <a:lnTo>
                    <a:pt x="250314" y="757590"/>
                  </a:lnTo>
                  <a:lnTo>
                    <a:pt x="207714" y="738047"/>
                  </a:lnTo>
                  <a:lnTo>
                    <a:pt x="168038" y="713743"/>
                  </a:lnTo>
                  <a:lnTo>
                    <a:pt x="131654" y="685046"/>
                  </a:lnTo>
                  <a:lnTo>
                    <a:pt x="98930" y="652321"/>
                  </a:lnTo>
                  <a:lnTo>
                    <a:pt x="70232" y="615937"/>
                  </a:lnTo>
                  <a:lnTo>
                    <a:pt x="45928" y="576262"/>
                  </a:lnTo>
                  <a:lnTo>
                    <a:pt x="26385" y="533661"/>
                  </a:lnTo>
                  <a:lnTo>
                    <a:pt x="11971" y="488504"/>
                  </a:lnTo>
                  <a:lnTo>
                    <a:pt x="3054" y="441157"/>
                  </a:lnTo>
                  <a:lnTo>
                    <a:pt x="0" y="391988"/>
                  </a:lnTo>
                  <a:lnTo>
                    <a:pt x="3054" y="342818"/>
                  </a:lnTo>
                  <a:lnTo>
                    <a:pt x="11971" y="295471"/>
                  </a:lnTo>
                  <a:lnTo>
                    <a:pt x="26385" y="250314"/>
                  </a:lnTo>
                  <a:lnTo>
                    <a:pt x="45928" y="207714"/>
                  </a:lnTo>
                  <a:lnTo>
                    <a:pt x="70232" y="168038"/>
                  </a:lnTo>
                  <a:lnTo>
                    <a:pt x="98930" y="131654"/>
                  </a:lnTo>
                  <a:lnTo>
                    <a:pt x="131654" y="98930"/>
                  </a:lnTo>
                  <a:lnTo>
                    <a:pt x="168038" y="70232"/>
                  </a:lnTo>
                  <a:lnTo>
                    <a:pt x="207714" y="45928"/>
                  </a:lnTo>
                  <a:lnTo>
                    <a:pt x="250314" y="26385"/>
                  </a:lnTo>
                  <a:lnTo>
                    <a:pt x="295471" y="11971"/>
                  </a:lnTo>
                  <a:lnTo>
                    <a:pt x="342818" y="3054"/>
                  </a:lnTo>
                  <a:lnTo>
                    <a:pt x="391988" y="0"/>
                  </a:lnTo>
                  <a:lnTo>
                    <a:pt x="441157" y="3054"/>
                  </a:lnTo>
                  <a:lnTo>
                    <a:pt x="488504" y="11971"/>
                  </a:lnTo>
                  <a:lnTo>
                    <a:pt x="533661" y="26385"/>
                  </a:lnTo>
                  <a:lnTo>
                    <a:pt x="576262" y="45928"/>
                  </a:lnTo>
                  <a:lnTo>
                    <a:pt x="615937" y="70232"/>
                  </a:lnTo>
                  <a:lnTo>
                    <a:pt x="652321" y="98930"/>
                  </a:lnTo>
                  <a:lnTo>
                    <a:pt x="685046" y="131654"/>
                  </a:lnTo>
                  <a:lnTo>
                    <a:pt x="713743" y="168038"/>
                  </a:lnTo>
                  <a:lnTo>
                    <a:pt x="738047" y="207714"/>
                  </a:lnTo>
                  <a:lnTo>
                    <a:pt x="757590" y="250314"/>
                  </a:lnTo>
                  <a:lnTo>
                    <a:pt x="772004" y="295471"/>
                  </a:lnTo>
                  <a:lnTo>
                    <a:pt x="780921" y="342818"/>
                  </a:lnTo>
                  <a:lnTo>
                    <a:pt x="783976" y="391988"/>
                  </a:lnTo>
                  <a:close/>
                </a:path>
              </a:pathLst>
            </a:custGeom>
            <a:ln w="10470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27690" y="6562962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783976" y="391988"/>
                  </a:moveTo>
                  <a:lnTo>
                    <a:pt x="780921" y="441157"/>
                  </a:lnTo>
                  <a:lnTo>
                    <a:pt x="772004" y="488504"/>
                  </a:lnTo>
                  <a:lnTo>
                    <a:pt x="757590" y="533661"/>
                  </a:lnTo>
                  <a:lnTo>
                    <a:pt x="738047" y="576262"/>
                  </a:lnTo>
                  <a:lnTo>
                    <a:pt x="713743" y="615937"/>
                  </a:lnTo>
                  <a:lnTo>
                    <a:pt x="685046" y="652321"/>
                  </a:lnTo>
                  <a:lnTo>
                    <a:pt x="652321" y="685046"/>
                  </a:lnTo>
                  <a:lnTo>
                    <a:pt x="615937" y="713743"/>
                  </a:lnTo>
                  <a:lnTo>
                    <a:pt x="576262" y="738047"/>
                  </a:lnTo>
                  <a:lnTo>
                    <a:pt x="533661" y="757590"/>
                  </a:lnTo>
                  <a:lnTo>
                    <a:pt x="488504" y="772004"/>
                  </a:lnTo>
                  <a:lnTo>
                    <a:pt x="441157" y="780921"/>
                  </a:lnTo>
                  <a:lnTo>
                    <a:pt x="391988" y="783976"/>
                  </a:lnTo>
                  <a:lnTo>
                    <a:pt x="342818" y="780921"/>
                  </a:lnTo>
                  <a:lnTo>
                    <a:pt x="295471" y="772004"/>
                  </a:lnTo>
                  <a:lnTo>
                    <a:pt x="250314" y="757590"/>
                  </a:lnTo>
                  <a:lnTo>
                    <a:pt x="207714" y="738047"/>
                  </a:lnTo>
                  <a:lnTo>
                    <a:pt x="168038" y="713743"/>
                  </a:lnTo>
                  <a:lnTo>
                    <a:pt x="131654" y="685046"/>
                  </a:lnTo>
                  <a:lnTo>
                    <a:pt x="98930" y="652321"/>
                  </a:lnTo>
                  <a:lnTo>
                    <a:pt x="70232" y="615937"/>
                  </a:lnTo>
                  <a:lnTo>
                    <a:pt x="45928" y="576262"/>
                  </a:lnTo>
                  <a:lnTo>
                    <a:pt x="26385" y="533661"/>
                  </a:lnTo>
                  <a:lnTo>
                    <a:pt x="11971" y="488504"/>
                  </a:lnTo>
                  <a:lnTo>
                    <a:pt x="3054" y="441157"/>
                  </a:lnTo>
                  <a:lnTo>
                    <a:pt x="0" y="391988"/>
                  </a:lnTo>
                  <a:lnTo>
                    <a:pt x="3054" y="342818"/>
                  </a:lnTo>
                  <a:lnTo>
                    <a:pt x="11971" y="295471"/>
                  </a:lnTo>
                  <a:lnTo>
                    <a:pt x="26385" y="250314"/>
                  </a:lnTo>
                  <a:lnTo>
                    <a:pt x="45928" y="207714"/>
                  </a:lnTo>
                  <a:lnTo>
                    <a:pt x="70232" y="168038"/>
                  </a:lnTo>
                  <a:lnTo>
                    <a:pt x="98930" y="131654"/>
                  </a:lnTo>
                  <a:lnTo>
                    <a:pt x="131654" y="98930"/>
                  </a:lnTo>
                  <a:lnTo>
                    <a:pt x="168038" y="70232"/>
                  </a:lnTo>
                  <a:lnTo>
                    <a:pt x="207714" y="45928"/>
                  </a:lnTo>
                  <a:lnTo>
                    <a:pt x="250314" y="26385"/>
                  </a:lnTo>
                  <a:lnTo>
                    <a:pt x="295471" y="11971"/>
                  </a:lnTo>
                  <a:lnTo>
                    <a:pt x="342818" y="3054"/>
                  </a:lnTo>
                  <a:lnTo>
                    <a:pt x="391988" y="0"/>
                  </a:lnTo>
                  <a:lnTo>
                    <a:pt x="441157" y="3054"/>
                  </a:lnTo>
                  <a:lnTo>
                    <a:pt x="488504" y="11971"/>
                  </a:lnTo>
                  <a:lnTo>
                    <a:pt x="533661" y="26385"/>
                  </a:lnTo>
                  <a:lnTo>
                    <a:pt x="576262" y="45928"/>
                  </a:lnTo>
                  <a:lnTo>
                    <a:pt x="615937" y="70232"/>
                  </a:lnTo>
                  <a:lnTo>
                    <a:pt x="652321" y="98930"/>
                  </a:lnTo>
                  <a:lnTo>
                    <a:pt x="685046" y="131654"/>
                  </a:lnTo>
                  <a:lnTo>
                    <a:pt x="713743" y="168038"/>
                  </a:lnTo>
                  <a:lnTo>
                    <a:pt x="738047" y="207714"/>
                  </a:lnTo>
                  <a:lnTo>
                    <a:pt x="757590" y="250314"/>
                  </a:lnTo>
                  <a:lnTo>
                    <a:pt x="772004" y="295471"/>
                  </a:lnTo>
                  <a:lnTo>
                    <a:pt x="780921" y="342818"/>
                  </a:lnTo>
                  <a:lnTo>
                    <a:pt x="783976" y="391988"/>
                  </a:lnTo>
                  <a:close/>
                </a:path>
              </a:pathLst>
            </a:custGeom>
            <a:ln w="10470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27690" y="7835347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783976" y="391988"/>
                  </a:moveTo>
                  <a:lnTo>
                    <a:pt x="780921" y="441157"/>
                  </a:lnTo>
                  <a:lnTo>
                    <a:pt x="772004" y="488504"/>
                  </a:lnTo>
                  <a:lnTo>
                    <a:pt x="757590" y="533661"/>
                  </a:lnTo>
                  <a:lnTo>
                    <a:pt x="738047" y="576262"/>
                  </a:lnTo>
                  <a:lnTo>
                    <a:pt x="713743" y="615937"/>
                  </a:lnTo>
                  <a:lnTo>
                    <a:pt x="685046" y="652321"/>
                  </a:lnTo>
                  <a:lnTo>
                    <a:pt x="652321" y="685046"/>
                  </a:lnTo>
                  <a:lnTo>
                    <a:pt x="615937" y="713743"/>
                  </a:lnTo>
                  <a:lnTo>
                    <a:pt x="576262" y="738047"/>
                  </a:lnTo>
                  <a:lnTo>
                    <a:pt x="533661" y="757590"/>
                  </a:lnTo>
                  <a:lnTo>
                    <a:pt x="488504" y="772004"/>
                  </a:lnTo>
                  <a:lnTo>
                    <a:pt x="441157" y="780921"/>
                  </a:lnTo>
                  <a:lnTo>
                    <a:pt x="391988" y="783976"/>
                  </a:lnTo>
                  <a:lnTo>
                    <a:pt x="342818" y="780921"/>
                  </a:lnTo>
                  <a:lnTo>
                    <a:pt x="295471" y="772004"/>
                  </a:lnTo>
                  <a:lnTo>
                    <a:pt x="250314" y="757590"/>
                  </a:lnTo>
                  <a:lnTo>
                    <a:pt x="207714" y="738047"/>
                  </a:lnTo>
                  <a:lnTo>
                    <a:pt x="168038" y="713743"/>
                  </a:lnTo>
                  <a:lnTo>
                    <a:pt x="131654" y="685046"/>
                  </a:lnTo>
                  <a:lnTo>
                    <a:pt x="98930" y="652321"/>
                  </a:lnTo>
                  <a:lnTo>
                    <a:pt x="70232" y="615937"/>
                  </a:lnTo>
                  <a:lnTo>
                    <a:pt x="45928" y="576262"/>
                  </a:lnTo>
                  <a:lnTo>
                    <a:pt x="26385" y="533661"/>
                  </a:lnTo>
                  <a:lnTo>
                    <a:pt x="11971" y="488504"/>
                  </a:lnTo>
                  <a:lnTo>
                    <a:pt x="3054" y="441157"/>
                  </a:lnTo>
                  <a:lnTo>
                    <a:pt x="0" y="391988"/>
                  </a:lnTo>
                  <a:lnTo>
                    <a:pt x="3054" y="342818"/>
                  </a:lnTo>
                  <a:lnTo>
                    <a:pt x="11971" y="295471"/>
                  </a:lnTo>
                  <a:lnTo>
                    <a:pt x="26385" y="250314"/>
                  </a:lnTo>
                  <a:lnTo>
                    <a:pt x="45928" y="207714"/>
                  </a:lnTo>
                  <a:lnTo>
                    <a:pt x="70232" y="168038"/>
                  </a:lnTo>
                  <a:lnTo>
                    <a:pt x="98930" y="131654"/>
                  </a:lnTo>
                  <a:lnTo>
                    <a:pt x="131654" y="98930"/>
                  </a:lnTo>
                  <a:lnTo>
                    <a:pt x="168038" y="70232"/>
                  </a:lnTo>
                  <a:lnTo>
                    <a:pt x="207714" y="45928"/>
                  </a:lnTo>
                  <a:lnTo>
                    <a:pt x="250314" y="26385"/>
                  </a:lnTo>
                  <a:lnTo>
                    <a:pt x="295471" y="11971"/>
                  </a:lnTo>
                  <a:lnTo>
                    <a:pt x="342818" y="3054"/>
                  </a:lnTo>
                  <a:lnTo>
                    <a:pt x="391988" y="0"/>
                  </a:lnTo>
                  <a:lnTo>
                    <a:pt x="441157" y="3054"/>
                  </a:lnTo>
                  <a:lnTo>
                    <a:pt x="488504" y="11971"/>
                  </a:lnTo>
                  <a:lnTo>
                    <a:pt x="533661" y="26385"/>
                  </a:lnTo>
                  <a:lnTo>
                    <a:pt x="576262" y="45928"/>
                  </a:lnTo>
                  <a:lnTo>
                    <a:pt x="615937" y="70232"/>
                  </a:lnTo>
                  <a:lnTo>
                    <a:pt x="652321" y="98930"/>
                  </a:lnTo>
                  <a:lnTo>
                    <a:pt x="685046" y="131654"/>
                  </a:lnTo>
                  <a:lnTo>
                    <a:pt x="713743" y="168038"/>
                  </a:lnTo>
                  <a:lnTo>
                    <a:pt x="738047" y="207714"/>
                  </a:lnTo>
                  <a:lnTo>
                    <a:pt x="757590" y="250314"/>
                  </a:lnTo>
                  <a:lnTo>
                    <a:pt x="772004" y="295471"/>
                  </a:lnTo>
                  <a:lnTo>
                    <a:pt x="780921" y="342818"/>
                  </a:lnTo>
                  <a:lnTo>
                    <a:pt x="783976" y="391988"/>
                  </a:lnTo>
                  <a:close/>
                </a:path>
              </a:pathLst>
            </a:custGeom>
            <a:ln w="10470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21852" y="9154427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783976" y="391988"/>
                  </a:moveTo>
                  <a:lnTo>
                    <a:pt x="780921" y="441157"/>
                  </a:lnTo>
                  <a:lnTo>
                    <a:pt x="772004" y="488504"/>
                  </a:lnTo>
                  <a:lnTo>
                    <a:pt x="757590" y="533661"/>
                  </a:lnTo>
                  <a:lnTo>
                    <a:pt x="738047" y="576262"/>
                  </a:lnTo>
                  <a:lnTo>
                    <a:pt x="713743" y="615937"/>
                  </a:lnTo>
                  <a:lnTo>
                    <a:pt x="685046" y="652321"/>
                  </a:lnTo>
                  <a:lnTo>
                    <a:pt x="652321" y="685046"/>
                  </a:lnTo>
                  <a:lnTo>
                    <a:pt x="615937" y="713743"/>
                  </a:lnTo>
                  <a:lnTo>
                    <a:pt x="576262" y="738047"/>
                  </a:lnTo>
                  <a:lnTo>
                    <a:pt x="533661" y="757590"/>
                  </a:lnTo>
                  <a:lnTo>
                    <a:pt x="488504" y="772004"/>
                  </a:lnTo>
                  <a:lnTo>
                    <a:pt x="441157" y="780921"/>
                  </a:lnTo>
                  <a:lnTo>
                    <a:pt x="391988" y="783976"/>
                  </a:lnTo>
                  <a:lnTo>
                    <a:pt x="342818" y="780921"/>
                  </a:lnTo>
                  <a:lnTo>
                    <a:pt x="295471" y="772004"/>
                  </a:lnTo>
                  <a:lnTo>
                    <a:pt x="250314" y="757590"/>
                  </a:lnTo>
                  <a:lnTo>
                    <a:pt x="207714" y="738047"/>
                  </a:lnTo>
                  <a:lnTo>
                    <a:pt x="168038" y="713743"/>
                  </a:lnTo>
                  <a:lnTo>
                    <a:pt x="131654" y="685046"/>
                  </a:lnTo>
                  <a:lnTo>
                    <a:pt x="98930" y="652321"/>
                  </a:lnTo>
                  <a:lnTo>
                    <a:pt x="70232" y="615937"/>
                  </a:lnTo>
                  <a:lnTo>
                    <a:pt x="45928" y="576262"/>
                  </a:lnTo>
                  <a:lnTo>
                    <a:pt x="26385" y="533661"/>
                  </a:lnTo>
                  <a:lnTo>
                    <a:pt x="11971" y="488504"/>
                  </a:lnTo>
                  <a:lnTo>
                    <a:pt x="3054" y="441157"/>
                  </a:lnTo>
                  <a:lnTo>
                    <a:pt x="0" y="391988"/>
                  </a:lnTo>
                  <a:lnTo>
                    <a:pt x="3054" y="342818"/>
                  </a:lnTo>
                  <a:lnTo>
                    <a:pt x="11971" y="295471"/>
                  </a:lnTo>
                  <a:lnTo>
                    <a:pt x="26385" y="250314"/>
                  </a:lnTo>
                  <a:lnTo>
                    <a:pt x="45928" y="207714"/>
                  </a:lnTo>
                  <a:lnTo>
                    <a:pt x="70232" y="168038"/>
                  </a:lnTo>
                  <a:lnTo>
                    <a:pt x="98930" y="131654"/>
                  </a:lnTo>
                  <a:lnTo>
                    <a:pt x="131654" y="98930"/>
                  </a:lnTo>
                  <a:lnTo>
                    <a:pt x="168038" y="70232"/>
                  </a:lnTo>
                  <a:lnTo>
                    <a:pt x="207714" y="45928"/>
                  </a:lnTo>
                  <a:lnTo>
                    <a:pt x="250314" y="26385"/>
                  </a:lnTo>
                  <a:lnTo>
                    <a:pt x="295471" y="11971"/>
                  </a:lnTo>
                  <a:lnTo>
                    <a:pt x="342818" y="3054"/>
                  </a:lnTo>
                  <a:lnTo>
                    <a:pt x="391988" y="0"/>
                  </a:lnTo>
                  <a:lnTo>
                    <a:pt x="441157" y="3054"/>
                  </a:lnTo>
                  <a:lnTo>
                    <a:pt x="488504" y="11971"/>
                  </a:lnTo>
                  <a:lnTo>
                    <a:pt x="533661" y="26385"/>
                  </a:lnTo>
                  <a:lnTo>
                    <a:pt x="576262" y="45928"/>
                  </a:lnTo>
                  <a:lnTo>
                    <a:pt x="615937" y="70232"/>
                  </a:lnTo>
                  <a:lnTo>
                    <a:pt x="652321" y="98930"/>
                  </a:lnTo>
                  <a:lnTo>
                    <a:pt x="685046" y="131654"/>
                  </a:lnTo>
                  <a:lnTo>
                    <a:pt x="713743" y="168038"/>
                  </a:lnTo>
                  <a:lnTo>
                    <a:pt x="738047" y="207714"/>
                  </a:lnTo>
                  <a:lnTo>
                    <a:pt x="757590" y="250314"/>
                  </a:lnTo>
                  <a:lnTo>
                    <a:pt x="772004" y="295471"/>
                  </a:lnTo>
                  <a:lnTo>
                    <a:pt x="780921" y="342818"/>
                  </a:lnTo>
                  <a:lnTo>
                    <a:pt x="783976" y="391988"/>
                  </a:lnTo>
                  <a:close/>
                </a:path>
              </a:pathLst>
            </a:custGeom>
            <a:ln w="10470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79380" y="6617138"/>
              <a:ext cx="680085" cy="3262629"/>
            </a:xfrm>
            <a:custGeom>
              <a:avLst/>
              <a:gdLst/>
              <a:ahLst/>
              <a:cxnLst/>
              <a:rect l="l" t="t" r="r" b="b"/>
              <a:pathLst>
                <a:path w="680084" h="3262629">
                  <a:moveTo>
                    <a:pt x="679538" y="2922333"/>
                  </a:moveTo>
                  <a:lnTo>
                    <a:pt x="676440" y="2876219"/>
                  </a:lnTo>
                  <a:lnTo>
                    <a:pt x="667397" y="2832011"/>
                  </a:lnTo>
                  <a:lnTo>
                    <a:pt x="652830" y="2790075"/>
                  </a:lnTo>
                  <a:lnTo>
                    <a:pt x="633145" y="2750845"/>
                  </a:lnTo>
                  <a:lnTo>
                    <a:pt x="608736" y="2714701"/>
                  </a:lnTo>
                  <a:lnTo>
                    <a:pt x="580021" y="2682075"/>
                  </a:lnTo>
                  <a:lnTo>
                    <a:pt x="547382" y="2653360"/>
                  </a:lnTo>
                  <a:lnTo>
                    <a:pt x="511251" y="2628950"/>
                  </a:lnTo>
                  <a:lnTo>
                    <a:pt x="472020" y="2609265"/>
                  </a:lnTo>
                  <a:lnTo>
                    <a:pt x="430085" y="2594699"/>
                  </a:lnTo>
                  <a:lnTo>
                    <a:pt x="385864" y="2585656"/>
                  </a:lnTo>
                  <a:lnTo>
                    <a:pt x="339763" y="2582557"/>
                  </a:lnTo>
                  <a:lnTo>
                    <a:pt x="293662" y="2585656"/>
                  </a:lnTo>
                  <a:lnTo>
                    <a:pt x="249440" y="2594699"/>
                  </a:lnTo>
                  <a:lnTo>
                    <a:pt x="207518" y="2609265"/>
                  </a:lnTo>
                  <a:lnTo>
                    <a:pt x="168275" y="2628950"/>
                  </a:lnTo>
                  <a:lnTo>
                    <a:pt x="132143" y="2653360"/>
                  </a:lnTo>
                  <a:lnTo>
                    <a:pt x="99517" y="2682075"/>
                  </a:lnTo>
                  <a:lnTo>
                    <a:pt x="70789" y="2714701"/>
                  </a:lnTo>
                  <a:lnTo>
                    <a:pt x="46380" y="2750845"/>
                  </a:lnTo>
                  <a:lnTo>
                    <a:pt x="26695" y="2790075"/>
                  </a:lnTo>
                  <a:lnTo>
                    <a:pt x="12128" y="2832011"/>
                  </a:lnTo>
                  <a:lnTo>
                    <a:pt x="3098" y="2876219"/>
                  </a:lnTo>
                  <a:lnTo>
                    <a:pt x="0" y="2922333"/>
                  </a:lnTo>
                  <a:lnTo>
                    <a:pt x="3098" y="2968434"/>
                  </a:lnTo>
                  <a:lnTo>
                    <a:pt x="12128" y="3012656"/>
                  </a:lnTo>
                  <a:lnTo>
                    <a:pt x="26695" y="3054578"/>
                  </a:lnTo>
                  <a:lnTo>
                    <a:pt x="46380" y="3093821"/>
                  </a:lnTo>
                  <a:lnTo>
                    <a:pt x="70789" y="3129953"/>
                  </a:lnTo>
                  <a:lnTo>
                    <a:pt x="99517" y="3162579"/>
                  </a:lnTo>
                  <a:lnTo>
                    <a:pt x="132143" y="3191306"/>
                  </a:lnTo>
                  <a:lnTo>
                    <a:pt x="168275" y="3215716"/>
                  </a:lnTo>
                  <a:lnTo>
                    <a:pt x="207518" y="3235401"/>
                  </a:lnTo>
                  <a:lnTo>
                    <a:pt x="249440" y="3249968"/>
                  </a:lnTo>
                  <a:lnTo>
                    <a:pt x="293662" y="3258997"/>
                  </a:lnTo>
                  <a:lnTo>
                    <a:pt x="339763" y="3262096"/>
                  </a:lnTo>
                  <a:lnTo>
                    <a:pt x="385864" y="3258997"/>
                  </a:lnTo>
                  <a:lnTo>
                    <a:pt x="430085" y="3249968"/>
                  </a:lnTo>
                  <a:lnTo>
                    <a:pt x="472020" y="3235401"/>
                  </a:lnTo>
                  <a:lnTo>
                    <a:pt x="511251" y="3215716"/>
                  </a:lnTo>
                  <a:lnTo>
                    <a:pt x="547382" y="3191306"/>
                  </a:lnTo>
                  <a:lnTo>
                    <a:pt x="580021" y="3162579"/>
                  </a:lnTo>
                  <a:lnTo>
                    <a:pt x="608736" y="3129953"/>
                  </a:lnTo>
                  <a:lnTo>
                    <a:pt x="633145" y="3093821"/>
                  </a:lnTo>
                  <a:lnTo>
                    <a:pt x="652830" y="3054578"/>
                  </a:lnTo>
                  <a:lnTo>
                    <a:pt x="667397" y="3012656"/>
                  </a:lnTo>
                  <a:lnTo>
                    <a:pt x="676440" y="2968434"/>
                  </a:lnTo>
                  <a:lnTo>
                    <a:pt x="679538" y="2922333"/>
                  </a:lnTo>
                  <a:close/>
                </a:path>
                <a:path w="680084" h="3262629">
                  <a:moveTo>
                    <a:pt x="679538" y="1611464"/>
                  </a:moveTo>
                  <a:lnTo>
                    <a:pt x="676440" y="1565363"/>
                  </a:lnTo>
                  <a:lnTo>
                    <a:pt x="667397" y="1521142"/>
                  </a:lnTo>
                  <a:lnTo>
                    <a:pt x="652830" y="1479207"/>
                  </a:lnTo>
                  <a:lnTo>
                    <a:pt x="633145" y="1439976"/>
                  </a:lnTo>
                  <a:lnTo>
                    <a:pt x="608736" y="1403845"/>
                  </a:lnTo>
                  <a:lnTo>
                    <a:pt x="580021" y="1371206"/>
                  </a:lnTo>
                  <a:lnTo>
                    <a:pt x="547382" y="1342491"/>
                  </a:lnTo>
                  <a:lnTo>
                    <a:pt x="511251" y="1318082"/>
                  </a:lnTo>
                  <a:lnTo>
                    <a:pt x="472020" y="1298397"/>
                  </a:lnTo>
                  <a:lnTo>
                    <a:pt x="430085" y="1283830"/>
                  </a:lnTo>
                  <a:lnTo>
                    <a:pt x="385864" y="1274800"/>
                  </a:lnTo>
                  <a:lnTo>
                    <a:pt x="339763" y="1271689"/>
                  </a:lnTo>
                  <a:lnTo>
                    <a:pt x="293662" y="1274800"/>
                  </a:lnTo>
                  <a:lnTo>
                    <a:pt x="249440" y="1283830"/>
                  </a:lnTo>
                  <a:lnTo>
                    <a:pt x="207518" y="1298397"/>
                  </a:lnTo>
                  <a:lnTo>
                    <a:pt x="168275" y="1318082"/>
                  </a:lnTo>
                  <a:lnTo>
                    <a:pt x="132143" y="1342491"/>
                  </a:lnTo>
                  <a:lnTo>
                    <a:pt x="99517" y="1371206"/>
                  </a:lnTo>
                  <a:lnTo>
                    <a:pt x="70789" y="1403845"/>
                  </a:lnTo>
                  <a:lnTo>
                    <a:pt x="46380" y="1439976"/>
                  </a:lnTo>
                  <a:lnTo>
                    <a:pt x="26695" y="1479207"/>
                  </a:lnTo>
                  <a:lnTo>
                    <a:pt x="12128" y="1521142"/>
                  </a:lnTo>
                  <a:lnTo>
                    <a:pt x="3098" y="1565363"/>
                  </a:lnTo>
                  <a:lnTo>
                    <a:pt x="0" y="1611464"/>
                  </a:lnTo>
                  <a:lnTo>
                    <a:pt x="3098" y="1657565"/>
                  </a:lnTo>
                  <a:lnTo>
                    <a:pt x="12128" y="1701787"/>
                  </a:lnTo>
                  <a:lnTo>
                    <a:pt x="26695" y="1743710"/>
                  </a:lnTo>
                  <a:lnTo>
                    <a:pt x="46380" y="1782953"/>
                  </a:lnTo>
                  <a:lnTo>
                    <a:pt x="70789" y="1819084"/>
                  </a:lnTo>
                  <a:lnTo>
                    <a:pt x="99517" y="1851710"/>
                  </a:lnTo>
                  <a:lnTo>
                    <a:pt x="132143" y="1880438"/>
                  </a:lnTo>
                  <a:lnTo>
                    <a:pt x="168275" y="1904847"/>
                  </a:lnTo>
                  <a:lnTo>
                    <a:pt x="207518" y="1924532"/>
                  </a:lnTo>
                  <a:lnTo>
                    <a:pt x="249440" y="1939099"/>
                  </a:lnTo>
                  <a:lnTo>
                    <a:pt x="293662" y="1948129"/>
                  </a:lnTo>
                  <a:lnTo>
                    <a:pt x="339763" y="1951228"/>
                  </a:lnTo>
                  <a:lnTo>
                    <a:pt x="385864" y="1948129"/>
                  </a:lnTo>
                  <a:lnTo>
                    <a:pt x="430085" y="1939099"/>
                  </a:lnTo>
                  <a:lnTo>
                    <a:pt x="472020" y="1924532"/>
                  </a:lnTo>
                  <a:lnTo>
                    <a:pt x="511251" y="1904847"/>
                  </a:lnTo>
                  <a:lnTo>
                    <a:pt x="547382" y="1880438"/>
                  </a:lnTo>
                  <a:lnTo>
                    <a:pt x="580021" y="1851710"/>
                  </a:lnTo>
                  <a:lnTo>
                    <a:pt x="608736" y="1819084"/>
                  </a:lnTo>
                  <a:lnTo>
                    <a:pt x="633145" y="1782953"/>
                  </a:lnTo>
                  <a:lnTo>
                    <a:pt x="652830" y="1743710"/>
                  </a:lnTo>
                  <a:lnTo>
                    <a:pt x="667397" y="1701787"/>
                  </a:lnTo>
                  <a:lnTo>
                    <a:pt x="676440" y="1657565"/>
                  </a:lnTo>
                  <a:lnTo>
                    <a:pt x="679538" y="1611464"/>
                  </a:lnTo>
                  <a:close/>
                </a:path>
                <a:path w="680084" h="3262629">
                  <a:moveTo>
                    <a:pt x="679538" y="339763"/>
                  </a:moveTo>
                  <a:lnTo>
                    <a:pt x="676440" y="293662"/>
                  </a:lnTo>
                  <a:lnTo>
                    <a:pt x="667397" y="249440"/>
                  </a:lnTo>
                  <a:lnTo>
                    <a:pt x="652830" y="207518"/>
                  </a:lnTo>
                  <a:lnTo>
                    <a:pt x="633145" y="168275"/>
                  </a:lnTo>
                  <a:lnTo>
                    <a:pt x="608736" y="132143"/>
                  </a:lnTo>
                  <a:lnTo>
                    <a:pt x="580021" y="99517"/>
                  </a:lnTo>
                  <a:lnTo>
                    <a:pt x="547382" y="70789"/>
                  </a:lnTo>
                  <a:lnTo>
                    <a:pt x="511251" y="46380"/>
                  </a:lnTo>
                  <a:lnTo>
                    <a:pt x="472020" y="26695"/>
                  </a:lnTo>
                  <a:lnTo>
                    <a:pt x="430085" y="12128"/>
                  </a:lnTo>
                  <a:lnTo>
                    <a:pt x="385864" y="3098"/>
                  </a:lnTo>
                  <a:lnTo>
                    <a:pt x="339763" y="0"/>
                  </a:lnTo>
                  <a:lnTo>
                    <a:pt x="293662" y="3098"/>
                  </a:lnTo>
                  <a:lnTo>
                    <a:pt x="249440" y="12128"/>
                  </a:lnTo>
                  <a:lnTo>
                    <a:pt x="207518" y="26695"/>
                  </a:lnTo>
                  <a:lnTo>
                    <a:pt x="168275" y="46380"/>
                  </a:lnTo>
                  <a:lnTo>
                    <a:pt x="132143" y="70789"/>
                  </a:lnTo>
                  <a:lnTo>
                    <a:pt x="99517" y="99517"/>
                  </a:lnTo>
                  <a:lnTo>
                    <a:pt x="70789" y="132143"/>
                  </a:lnTo>
                  <a:lnTo>
                    <a:pt x="46380" y="168275"/>
                  </a:lnTo>
                  <a:lnTo>
                    <a:pt x="26695" y="207518"/>
                  </a:lnTo>
                  <a:lnTo>
                    <a:pt x="12128" y="249440"/>
                  </a:lnTo>
                  <a:lnTo>
                    <a:pt x="3098" y="293662"/>
                  </a:lnTo>
                  <a:lnTo>
                    <a:pt x="0" y="339763"/>
                  </a:lnTo>
                  <a:lnTo>
                    <a:pt x="3098" y="385876"/>
                  </a:lnTo>
                  <a:lnTo>
                    <a:pt x="12128" y="430085"/>
                  </a:lnTo>
                  <a:lnTo>
                    <a:pt x="26695" y="472020"/>
                  </a:lnTo>
                  <a:lnTo>
                    <a:pt x="46380" y="511251"/>
                  </a:lnTo>
                  <a:lnTo>
                    <a:pt x="70789" y="547395"/>
                  </a:lnTo>
                  <a:lnTo>
                    <a:pt x="99517" y="580021"/>
                  </a:lnTo>
                  <a:lnTo>
                    <a:pt x="132143" y="608736"/>
                  </a:lnTo>
                  <a:lnTo>
                    <a:pt x="168275" y="633145"/>
                  </a:lnTo>
                  <a:lnTo>
                    <a:pt x="207518" y="652830"/>
                  </a:lnTo>
                  <a:lnTo>
                    <a:pt x="249440" y="667397"/>
                  </a:lnTo>
                  <a:lnTo>
                    <a:pt x="293662" y="676440"/>
                  </a:lnTo>
                  <a:lnTo>
                    <a:pt x="339763" y="679538"/>
                  </a:lnTo>
                  <a:lnTo>
                    <a:pt x="385864" y="676440"/>
                  </a:lnTo>
                  <a:lnTo>
                    <a:pt x="430085" y="667397"/>
                  </a:lnTo>
                  <a:lnTo>
                    <a:pt x="472020" y="652830"/>
                  </a:lnTo>
                  <a:lnTo>
                    <a:pt x="511251" y="633145"/>
                  </a:lnTo>
                  <a:lnTo>
                    <a:pt x="547382" y="608736"/>
                  </a:lnTo>
                  <a:lnTo>
                    <a:pt x="580021" y="580021"/>
                  </a:lnTo>
                  <a:lnTo>
                    <a:pt x="608736" y="547395"/>
                  </a:lnTo>
                  <a:lnTo>
                    <a:pt x="633145" y="511251"/>
                  </a:lnTo>
                  <a:lnTo>
                    <a:pt x="652830" y="472020"/>
                  </a:lnTo>
                  <a:lnTo>
                    <a:pt x="667397" y="430085"/>
                  </a:lnTo>
                  <a:lnTo>
                    <a:pt x="676440" y="385876"/>
                  </a:lnTo>
                  <a:lnTo>
                    <a:pt x="679538" y="339763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319722" y="5701714"/>
            <a:ext cx="46799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25" dirty="0">
                <a:latin typeface="Arial"/>
                <a:cs typeface="Arial"/>
              </a:rPr>
              <a:t>01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20603" y="6544991"/>
            <a:ext cx="467114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25" dirty="0">
                <a:latin typeface="Arial"/>
                <a:cs typeface="Arial"/>
              </a:rPr>
              <a:t>02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96674" y="7599673"/>
            <a:ext cx="8011013" cy="1478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spcBef>
                <a:spcPts val="130"/>
              </a:spcBef>
            </a:pP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19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escenarios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planeación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energética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z="19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mediano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D4D4D"/>
                </a:solidFill>
                <a:latin typeface="Arial"/>
                <a:cs typeface="Arial"/>
              </a:rPr>
              <a:t>larg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endParaRPr sz="1900" dirty="0">
              <a:latin typeface="Arial"/>
              <a:cs typeface="Arial"/>
            </a:endParaRPr>
          </a:p>
          <a:p>
            <a:pPr marL="12700">
              <a:buClr>
                <a:srgbClr val="000000"/>
              </a:buClr>
              <a:buSzPct val="182352"/>
              <a:tabLst>
                <a:tab pos="1003300" algn="l"/>
              </a:tabLst>
            </a:pP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plazo, donde se presentan supuestos para la 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implementación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 de</a:t>
            </a:r>
            <a:r>
              <a:rPr lang="es-MX" sz="190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estrategias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buscan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disminución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emisiones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gases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lang="es-MX" sz="1900" spc="-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 err="1">
                <a:solidFill>
                  <a:srgbClr val="4D4D4D"/>
                </a:solidFill>
                <a:latin typeface="Arial"/>
                <a:cs typeface="Arial"/>
              </a:rPr>
              <a:t>efecto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invernadero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(GEI),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uso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fuentes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no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convencionales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renovable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(FNCER)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275512" y="974753"/>
            <a:ext cx="501713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Hoja</a:t>
            </a:r>
            <a:r>
              <a:rPr spc="-5" dirty="0"/>
              <a:t> </a:t>
            </a:r>
            <a:r>
              <a:rPr dirty="0"/>
              <a:t>de</a:t>
            </a:r>
            <a:r>
              <a:rPr spc="-5" dirty="0"/>
              <a:t> </a:t>
            </a:r>
            <a:r>
              <a:rPr dirty="0"/>
              <a:t>Ruta</a:t>
            </a:r>
            <a:r>
              <a:rPr spc="-5" dirty="0"/>
              <a:t> </a:t>
            </a:r>
            <a:r>
              <a:rPr dirty="0"/>
              <a:t>de</a:t>
            </a:r>
            <a:r>
              <a:rPr spc="-5" dirty="0"/>
              <a:t> </a:t>
            </a:r>
            <a:r>
              <a:rPr spc="-25" dirty="0"/>
              <a:t>la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316818" y="1791161"/>
            <a:ext cx="7674609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dirty="0">
                <a:latin typeface="Arial"/>
                <a:cs typeface="Arial"/>
              </a:rPr>
              <a:t>Transición</a:t>
            </a:r>
            <a:r>
              <a:rPr sz="4500" b="1" spc="-155" dirty="0">
                <a:latin typeface="Arial"/>
                <a:cs typeface="Arial"/>
              </a:rPr>
              <a:t> </a:t>
            </a:r>
            <a:r>
              <a:rPr sz="4500" b="1" dirty="0">
                <a:latin typeface="Arial"/>
                <a:cs typeface="Arial"/>
              </a:rPr>
              <a:t>Energética</a:t>
            </a:r>
            <a:r>
              <a:rPr sz="4500" b="1" spc="-140" dirty="0">
                <a:latin typeface="Arial"/>
                <a:cs typeface="Arial"/>
              </a:rPr>
              <a:t> </a:t>
            </a:r>
            <a:r>
              <a:rPr sz="4500" b="1" spc="-10" dirty="0">
                <a:latin typeface="Arial"/>
                <a:cs typeface="Arial"/>
              </a:rPr>
              <a:t>Justa</a:t>
            </a:r>
            <a:endParaRPr sz="45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054590" y="-623317"/>
            <a:ext cx="10049510" cy="3268979"/>
            <a:chOff x="10054636" y="0"/>
            <a:chExt cx="10049510" cy="3268979"/>
          </a:xfrm>
        </p:grpSpPr>
        <p:sp>
          <p:nvSpPr>
            <p:cNvPr id="19" name="object 19"/>
            <p:cNvSpPr/>
            <p:nvPr/>
          </p:nvSpPr>
          <p:spPr>
            <a:xfrm>
              <a:off x="10195050" y="2508322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29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54628" y="2887592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75" y="292100"/>
                  </a:lnTo>
                  <a:lnTo>
                    <a:pt x="92075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118318" y="5"/>
              <a:ext cx="2986405" cy="2185670"/>
            </a:xfrm>
            <a:custGeom>
              <a:avLst/>
              <a:gdLst/>
              <a:ahLst/>
              <a:cxnLst/>
              <a:rect l="l" t="t" r="r" b="b"/>
              <a:pathLst>
                <a:path w="2986405" h="2185670">
                  <a:moveTo>
                    <a:pt x="2985782" y="0"/>
                  </a:moveTo>
                  <a:lnTo>
                    <a:pt x="802322" y="0"/>
                  </a:lnTo>
                  <a:lnTo>
                    <a:pt x="0" y="0"/>
                  </a:lnTo>
                  <a:lnTo>
                    <a:pt x="0" y="2185428"/>
                  </a:lnTo>
                  <a:lnTo>
                    <a:pt x="2985782" y="2185428"/>
                  </a:lnTo>
                  <a:lnTo>
                    <a:pt x="2985782" y="1295615"/>
                  </a:lnTo>
                  <a:lnTo>
                    <a:pt x="2985782" y="0"/>
                  </a:lnTo>
                  <a:close/>
                </a:path>
              </a:pathLst>
            </a:custGeom>
            <a:solidFill>
              <a:srgbClr val="B3B3B3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4"/>
          <p:cNvSpPr txBox="1"/>
          <p:nvPr/>
        </p:nvSpPr>
        <p:spPr>
          <a:xfrm>
            <a:off x="10276398" y="7825798"/>
            <a:ext cx="467114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25" dirty="0">
                <a:latin typeface="Arial"/>
                <a:cs typeface="Arial"/>
              </a:rPr>
              <a:t>0</a:t>
            </a:r>
            <a:r>
              <a:rPr lang="es-MX" sz="3100" b="1" spc="-25" dirty="0">
                <a:latin typeface="Arial"/>
                <a:cs typeface="Arial"/>
              </a:rPr>
              <a:t>3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23" name="object 14"/>
          <p:cNvSpPr txBox="1"/>
          <p:nvPr/>
        </p:nvSpPr>
        <p:spPr>
          <a:xfrm>
            <a:off x="10249527" y="9143148"/>
            <a:ext cx="467114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25" dirty="0">
                <a:latin typeface="Arial"/>
                <a:cs typeface="Arial"/>
              </a:rPr>
              <a:t>0</a:t>
            </a:r>
            <a:r>
              <a:rPr lang="es-MX" sz="3100" b="1" spc="-25" dirty="0">
                <a:latin typeface="Arial"/>
                <a:cs typeface="Arial"/>
              </a:rPr>
              <a:t>4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1013898" y="9340248"/>
            <a:ext cx="580222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  <a:buClr>
                <a:srgbClr val="000000"/>
              </a:buClr>
              <a:buSzPct val="182352"/>
              <a:tabLst>
                <a:tab pos="1003300" algn="l"/>
              </a:tabLst>
            </a:pPr>
            <a:r>
              <a:rPr lang="es-MX" sz="1900"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lang="es-MX"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b="1" dirty="0">
                <a:solidFill>
                  <a:srgbClr val="4D4D4D"/>
                </a:solidFill>
                <a:latin typeface="Arial"/>
                <a:cs typeface="Arial"/>
              </a:rPr>
              <a:t>potencial</a:t>
            </a:r>
            <a:r>
              <a:rPr lang="es-MX" sz="1900"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b="1" dirty="0">
                <a:solidFill>
                  <a:srgbClr val="4D4D4D"/>
                </a:solidFill>
                <a:latin typeface="Arial"/>
                <a:cs typeface="Arial"/>
              </a:rPr>
              <a:t>energético</a:t>
            </a:r>
            <a:r>
              <a:rPr lang="es-MX" sz="1900"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lang="es-MX"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dirty="0">
                <a:solidFill>
                  <a:srgbClr val="4D4D4D"/>
                </a:solidFill>
                <a:latin typeface="Arial"/>
                <a:cs typeface="Arial"/>
              </a:rPr>
              <a:t>producción</a:t>
            </a:r>
            <a:r>
              <a:rPr lang="es-MX"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lang="es-MX"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z="1900" spc="-10" dirty="0">
                <a:solidFill>
                  <a:srgbClr val="4D4D4D"/>
                </a:solidFill>
                <a:latin typeface="Arial"/>
                <a:cs typeface="Arial"/>
              </a:rPr>
              <a:t>FNCER.</a:t>
            </a:r>
            <a:endParaRPr lang="es-MX"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80945" y="871195"/>
            <a:ext cx="725678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Comunidades</a:t>
            </a:r>
            <a:r>
              <a:rPr spc="-45" dirty="0"/>
              <a:t> </a:t>
            </a:r>
            <a:r>
              <a:rPr spc="-10" dirty="0"/>
              <a:t>Energéticas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1850" y="2032588"/>
            <a:ext cx="10287000" cy="89967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¿Qué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es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una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Comunidad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Energética?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dirty="0">
              <a:latin typeface="Arial"/>
              <a:cs typeface="Arial"/>
            </a:endParaRPr>
          </a:p>
          <a:p>
            <a:pPr marL="54610" marR="5080">
              <a:lnSpc>
                <a:spcPct val="101800"/>
              </a:lnSpc>
              <a:spcBef>
                <a:spcPts val="5"/>
              </a:spcBef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usuarios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potenciales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usuarios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servicios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podrán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constituir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Comunidades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Energéticas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generar,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comercializar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usar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eficientemente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través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fuentes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no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convencionales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renovables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(FNCER),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combustibles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renovables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energéticos distribuidos.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dirty="0">
              <a:latin typeface="Arial"/>
              <a:cs typeface="Arial"/>
            </a:endParaRPr>
          </a:p>
          <a:p>
            <a:pPr marL="54610" marR="285750">
              <a:lnSpc>
                <a:spcPct val="101800"/>
              </a:lnSpc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Su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objetivo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fundamental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generación,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comercialización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eficiente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energía.</a:t>
            </a:r>
            <a:r>
              <a:rPr spc="-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Además,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tienen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propósito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democratización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sistema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energético,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rol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activo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las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organizadas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Transición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Energética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Justa.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Arial"/>
              <a:cs typeface="Arial"/>
            </a:endParaRPr>
          </a:p>
          <a:p>
            <a:pPr marL="114935">
              <a:lnSpc>
                <a:spcPct val="100000"/>
              </a:lnSpc>
            </a:pP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Entre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principales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avances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tenemos: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dirty="0">
              <a:latin typeface="Arial"/>
              <a:cs typeface="Arial"/>
            </a:endParaRPr>
          </a:p>
          <a:p>
            <a:pPr marL="881380" marR="306705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reglamentó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decreto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sobre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energéticas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artículo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235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Ley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2294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2023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PND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actualidad,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encuentra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sanción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presidente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CO" spc="-10" dirty="0">
                <a:solidFill>
                  <a:srgbClr val="4D4D4D"/>
                </a:solidFill>
                <a:latin typeface="Arial"/>
                <a:cs typeface="Arial"/>
              </a:rPr>
              <a:t>república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lang="es-MX" spc="-10" dirty="0">
              <a:solidFill>
                <a:srgbClr val="4D4D4D"/>
              </a:solidFill>
              <a:latin typeface="Arial"/>
              <a:cs typeface="Arial"/>
            </a:endParaRPr>
          </a:p>
          <a:p>
            <a:pPr marL="881380" marR="306705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endParaRPr dirty="0">
              <a:latin typeface="Arial"/>
              <a:cs typeface="Arial"/>
            </a:endParaRPr>
          </a:p>
          <a:p>
            <a:pPr marL="881380" marR="441959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Lanzamiento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postulación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plataforma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energéticas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(cerca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4D4D4D"/>
                </a:solidFill>
                <a:latin typeface="Arial"/>
                <a:cs typeface="Arial"/>
              </a:rPr>
              <a:t>2090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registradas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al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10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diciembre)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herramienta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interactiva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potencial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FNCER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(Comunidades</a:t>
            </a:r>
            <a:r>
              <a:rPr spc="10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Energéticas</a:t>
            </a:r>
            <a:r>
              <a:rPr spc="10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(minenergia.gov.co))</a:t>
            </a:r>
            <a:endParaRPr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10"/>
              </a:spcBef>
              <a:buClr>
                <a:srgbClr val="FB9705"/>
              </a:buClr>
              <a:buFont typeface="Wingdings" panose="05000000000000000000" pitchFamily="2" charset="2"/>
              <a:buChar char="Ø"/>
            </a:pPr>
            <a:endParaRPr dirty="0">
              <a:latin typeface="Arial"/>
              <a:cs typeface="Arial"/>
            </a:endParaRPr>
          </a:p>
          <a:p>
            <a:pPr marL="881380" marR="38100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Creación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registro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unificado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energéticas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diseño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campaña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su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promoción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2024.</a:t>
            </a:r>
            <a:endParaRPr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5"/>
              </a:spcBef>
              <a:buClr>
                <a:srgbClr val="FB9705"/>
              </a:buClr>
              <a:buFont typeface="Wingdings" panose="05000000000000000000" pitchFamily="2" charset="2"/>
              <a:buChar char="Ø"/>
            </a:pPr>
            <a:endParaRPr dirty="0">
              <a:latin typeface="Arial"/>
              <a:cs typeface="Arial"/>
            </a:endParaRPr>
          </a:p>
          <a:p>
            <a:pPr marL="881380" marR="600075" indent="-285750">
              <a:lnSpc>
                <a:spcPct val="101800"/>
              </a:lnSpc>
              <a:spcBef>
                <a:spcPts val="5"/>
              </a:spcBef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Diseño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Incubadora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energéticas: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asistencia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técnica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organizativa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comunidades</a:t>
            </a:r>
            <a:r>
              <a:rPr spc="10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interesadas.</a:t>
            </a:r>
            <a:endParaRPr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5"/>
              </a:spcBef>
              <a:buClr>
                <a:srgbClr val="FB9705"/>
              </a:buClr>
              <a:buFont typeface="Wingdings" panose="05000000000000000000" pitchFamily="2" charset="2"/>
              <a:buChar char="Ø"/>
            </a:pPr>
            <a:endParaRPr dirty="0">
              <a:latin typeface="Arial"/>
              <a:cs typeface="Arial"/>
            </a:endParaRPr>
          </a:p>
          <a:p>
            <a:pPr marL="881380" marR="271145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Primeros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pilotos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comunidad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energética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inversión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pública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región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Caribe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(Guajira,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Bolívar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b="1" spc="-6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Atlántico).</a:t>
            </a:r>
            <a:endParaRPr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10"/>
              </a:spcBef>
              <a:buClr>
                <a:srgbClr val="FB9705"/>
              </a:buClr>
              <a:buFont typeface="Wingdings" panose="05000000000000000000" pitchFamily="2" charset="2"/>
              <a:buChar char="Ø"/>
            </a:pPr>
            <a:endParaRPr dirty="0">
              <a:latin typeface="Arial"/>
              <a:cs typeface="Arial"/>
            </a:endParaRPr>
          </a:p>
          <a:p>
            <a:pPr marL="881380" marR="686435" indent="-285750">
              <a:lnSpc>
                <a:spcPct val="101800"/>
              </a:lnSpc>
              <a:buClr>
                <a:srgbClr val="FB9705"/>
              </a:buClr>
              <a:buFont typeface="Wingdings" panose="05000000000000000000" pitchFamily="2" charset="2"/>
              <a:buChar char="Ø"/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IPSE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logró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diseñó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prototipo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Central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Generación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compacta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 err="1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lang="es-MX" spc="30" dirty="0">
                <a:solidFill>
                  <a:srgbClr val="4D4D4D"/>
                </a:solidFill>
                <a:latin typeface="Arial"/>
                <a:cs typeface="Arial"/>
              </a:rPr>
              <a:t>c</a:t>
            </a:r>
            <a:r>
              <a:rPr spc="-10" dirty="0" err="1">
                <a:solidFill>
                  <a:srgbClr val="4D4D4D"/>
                </a:solidFill>
                <a:latin typeface="Arial"/>
                <a:cs typeface="Arial"/>
              </a:rPr>
              <a:t>ontenedor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,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denominada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comunidad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Wayúu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Michii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Ka’i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(Casa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4D4D4D"/>
                </a:solidFill>
                <a:latin typeface="Arial"/>
                <a:cs typeface="Arial"/>
              </a:rPr>
              <a:t>Sol)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42215" y="1029011"/>
            <a:ext cx="784860" cy="770890"/>
            <a:chOff x="1242215" y="1029011"/>
            <a:chExt cx="784860" cy="770890"/>
          </a:xfrm>
        </p:grpSpPr>
        <p:sp>
          <p:nvSpPr>
            <p:cNvPr id="13" name="object 13"/>
            <p:cNvSpPr/>
            <p:nvPr/>
          </p:nvSpPr>
          <p:spPr>
            <a:xfrm>
              <a:off x="1382629" y="1039482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42212" y="1418748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89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20675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6752" y="5211485"/>
            <a:ext cx="4977483" cy="17072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Ministerio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vigencia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expidió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las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resoluciones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pago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empresas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prestadoras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servicio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público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domiciliario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eléctrica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cubrir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subsidios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otorgados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facturación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usuarios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menores</a:t>
            </a:r>
            <a:r>
              <a:rPr spc="7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ingresos,</a:t>
            </a:r>
            <a:r>
              <a:rPr spc="7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4D4D4D"/>
                </a:solidFill>
                <a:latin typeface="Arial"/>
                <a:cs typeface="Arial"/>
              </a:rPr>
              <a:t>así: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6786" y="3472460"/>
            <a:ext cx="2969260" cy="1407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4500" b="1" spc="-10" dirty="0">
                <a:latin typeface="Arial"/>
                <a:cs typeface="Arial"/>
              </a:rPr>
              <a:t>Subsidios </a:t>
            </a:r>
            <a:r>
              <a:rPr sz="4500" b="1" dirty="0">
                <a:latin typeface="Arial"/>
                <a:cs typeface="Arial"/>
              </a:rPr>
              <a:t>de </a:t>
            </a:r>
            <a:r>
              <a:rPr sz="4500" b="1" spc="-10" dirty="0">
                <a:latin typeface="Arial"/>
                <a:cs typeface="Arial"/>
              </a:rPr>
              <a:t>Energía</a:t>
            </a:r>
            <a:endParaRPr sz="45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3250" y="1142039"/>
            <a:ext cx="8915401" cy="8780503"/>
            <a:chOff x="663227" y="1634840"/>
            <a:chExt cx="8189810" cy="8780503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227" y="7633363"/>
              <a:ext cx="5127677" cy="27819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3843" y="4792957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3422" y="5172233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75" y="292100"/>
                  </a:lnTo>
                  <a:lnTo>
                    <a:pt x="92075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59740" y="5103983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37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608" y="293370"/>
                  </a:lnTo>
                  <a:lnTo>
                    <a:pt x="96608" y="292100"/>
                  </a:lnTo>
                  <a:lnTo>
                    <a:pt x="92075" y="292100"/>
                  </a:lnTo>
                  <a:lnTo>
                    <a:pt x="92075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37" y="381000"/>
                  </a:lnTo>
                  <a:lnTo>
                    <a:pt x="389737" y="293370"/>
                  </a:lnTo>
                  <a:lnTo>
                    <a:pt x="389737" y="292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443" y="1634840"/>
              <a:ext cx="1484743" cy="14514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3072" y="1634840"/>
              <a:ext cx="1469965" cy="148401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85092" y="5796534"/>
            <a:ext cx="5885572" cy="2593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lang="es-CO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logró</a:t>
            </a:r>
            <a:r>
              <a:rPr lang="es-CO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frenar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alza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tarifas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servicio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energía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partir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agosto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CO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b="1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lang="es-CO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lang="es-CO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adelantaron</a:t>
            </a:r>
            <a:r>
              <a:rPr lang="es-CO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spc="-2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siguientes</a:t>
            </a:r>
            <a:r>
              <a:rPr lang="es-CO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CO" dirty="0">
                <a:solidFill>
                  <a:srgbClr val="FFFFFF"/>
                </a:solidFill>
                <a:latin typeface="Arial"/>
                <a:cs typeface="Arial"/>
              </a:rPr>
              <a:t>acciones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es-MX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marR="5080">
              <a:lnSpc>
                <a:spcPct val="101800"/>
              </a:lnSpc>
              <a:spcBef>
                <a:spcPts val="95"/>
              </a:spcBef>
            </a:pPr>
            <a:r>
              <a:rPr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Expedición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regulación</a:t>
            </a:r>
            <a:r>
              <a:rPr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disminuir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tarifas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energía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país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corto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 err="1">
                <a:solidFill>
                  <a:srgbClr val="FFFFFF"/>
                </a:solidFill>
                <a:latin typeface="Arial"/>
                <a:cs typeface="Arial"/>
              </a:rPr>
              <a:t>plazo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s-MX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457200" marR="5080">
              <a:lnSpc>
                <a:spcPct val="1018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ii)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Renegociación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contratos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empresas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generadoras</a:t>
            </a:r>
            <a:r>
              <a:rPr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comercializadoras</a:t>
            </a:r>
            <a:r>
              <a:rPr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err="1">
                <a:solidFill>
                  <a:srgbClr val="FFFFFF"/>
                </a:solidFill>
                <a:latin typeface="Arial"/>
                <a:cs typeface="Arial"/>
              </a:rPr>
              <a:t>energía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lang="es-MX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marR="5080">
              <a:lnSpc>
                <a:spcPct val="101800"/>
              </a:lnSpc>
              <a:spcBef>
                <a:spcPts val="95"/>
              </a:spcBef>
            </a:pP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iii)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Expedición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regulación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reducir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costos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componente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restricciones.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26341" y="3472459"/>
            <a:ext cx="5626100" cy="1407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>
                <a:solidFill>
                  <a:srgbClr val="FFFFFF"/>
                </a:solidFill>
              </a:rPr>
              <a:t>Pacto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por la </a:t>
            </a:r>
            <a:r>
              <a:rPr spc="-10" dirty="0">
                <a:solidFill>
                  <a:srgbClr val="FFFFFF"/>
                </a:solidFill>
              </a:rPr>
              <a:t>Justicia Tarifaria</a:t>
            </a:r>
            <a:r>
              <a:rPr spc="-28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(PJT)</a:t>
            </a:r>
          </a:p>
        </p:txBody>
      </p:sp>
      <p:sp>
        <p:nvSpPr>
          <p:cNvPr id="14" name="object 14"/>
          <p:cNvSpPr/>
          <p:nvPr/>
        </p:nvSpPr>
        <p:spPr>
          <a:xfrm>
            <a:off x="6789692" y="4724670"/>
            <a:ext cx="644525" cy="641985"/>
          </a:xfrm>
          <a:custGeom>
            <a:avLst/>
            <a:gdLst/>
            <a:ahLst/>
            <a:cxnLst/>
            <a:rect l="l" t="t" r="r" b="b"/>
            <a:pathLst>
              <a:path w="644525" h="641985">
                <a:moveTo>
                  <a:pt x="20941" y="0"/>
                </a:moveTo>
                <a:lnTo>
                  <a:pt x="0" y="83"/>
                </a:lnTo>
                <a:lnTo>
                  <a:pt x="2544" y="636954"/>
                </a:lnTo>
                <a:lnTo>
                  <a:pt x="644022" y="641959"/>
                </a:lnTo>
                <a:lnTo>
                  <a:pt x="644189" y="621017"/>
                </a:lnTo>
                <a:lnTo>
                  <a:pt x="23402" y="616180"/>
                </a:lnTo>
                <a:lnTo>
                  <a:pt x="20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7702" y="3219019"/>
            <a:ext cx="2548120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Macrometa</a:t>
            </a:r>
            <a:r>
              <a:rPr sz="20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145</a:t>
            </a:r>
            <a:r>
              <a:rPr sz="2000"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k</a:t>
            </a:r>
            <a:r>
              <a:rPr sz="1700" b="1" spc="-25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481" y="3658016"/>
            <a:ext cx="5006969" cy="283628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30"/>
              </a:spcBef>
              <a:buChar char="•"/>
              <a:tabLst>
                <a:tab pos="200660" algn="l"/>
              </a:tabLst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fin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cumplir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meta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endParaRPr dirty="0">
              <a:latin typeface="Arial"/>
              <a:cs typeface="Arial"/>
            </a:endParaRPr>
          </a:p>
          <a:p>
            <a:pPr marL="200660" marR="5080">
              <a:lnSpc>
                <a:spcPct val="101800"/>
              </a:lnSpc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145.000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usuarios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conectados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al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servicio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eléctrica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cuatrienio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Entre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octubre</a:t>
            </a:r>
            <a:r>
              <a:rPr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2022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agosto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2023</a:t>
            </a:r>
            <a:r>
              <a:rPr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brindó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servicio</a:t>
            </a:r>
            <a:r>
              <a:rPr b="1"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eléctrica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33.264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nuevas</a:t>
            </a:r>
            <a:r>
              <a:rPr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familias</a:t>
            </a:r>
            <a:r>
              <a:rPr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financiación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con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SGR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(8183),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FAZNI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(3779),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PTSP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(1611),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IPSE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(884),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las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gobernaciones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(19)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los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operadores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red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(18.788).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8593" y="6936478"/>
            <a:ext cx="5481123" cy="6400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Fondo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Apoyo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Financiero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0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Energización</a:t>
            </a:r>
            <a:r>
              <a:rPr sz="2000"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Zonas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Rurales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(FAER).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701" y="7713250"/>
            <a:ext cx="5097285" cy="2272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>
              <a:lnSpc>
                <a:spcPct val="1018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realizaron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dos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comités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administración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—CAFAER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62,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(29may23),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4D4D4D"/>
                </a:solidFill>
                <a:latin typeface="Arial"/>
                <a:cs typeface="Arial"/>
              </a:rPr>
              <a:t>y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CAFAER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63,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(10jul23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).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aprobó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financiación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ampliación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cobertura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beneficiarán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4402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viviendas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mejoramiento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3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infraestructura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eléctrica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que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beneficiarán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50" dirty="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28.917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viviendas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zonas</a:t>
            </a:r>
            <a:r>
              <a:rPr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rurales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9342" y="1308711"/>
            <a:ext cx="3512820" cy="1407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pc="-10" dirty="0"/>
              <a:t>Ampliación </a:t>
            </a:r>
            <a:r>
              <a:rPr dirty="0"/>
              <a:t>de </a:t>
            </a:r>
            <a:r>
              <a:rPr spc="-10" dirty="0"/>
              <a:t>cobertura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967666" y="2156980"/>
            <a:ext cx="5567680" cy="7912734"/>
            <a:chOff x="967666" y="2156980"/>
            <a:chExt cx="5567680" cy="7912734"/>
          </a:xfrm>
        </p:grpSpPr>
        <p:sp>
          <p:nvSpPr>
            <p:cNvPr id="9" name="object 9"/>
            <p:cNvSpPr/>
            <p:nvPr/>
          </p:nvSpPr>
          <p:spPr>
            <a:xfrm>
              <a:off x="1108080" y="2167451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7663" y="2546724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90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62" y="292100"/>
                  </a:lnTo>
                  <a:lnTo>
                    <a:pt x="92062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29716" y="3585909"/>
              <a:ext cx="0" cy="6483985"/>
            </a:xfrm>
            <a:custGeom>
              <a:avLst/>
              <a:gdLst/>
              <a:ahLst/>
              <a:cxnLst/>
              <a:rect l="l" t="t" r="r" b="b"/>
              <a:pathLst>
                <a:path h="6483984">
                  <a:moveTo>
                    <a:pt x="0" y="0"/>
                  </a:moveTo>
                  <a:lnTo>
                    <a:pt x="0" y="6483697"/>
                  </a:lnTo>
                </a:path>
              </a:pathLst>
            </a:custGeom>
            <a:ln w="1047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89046" y="3219019"/>
            <a:ext cx="4915604" cy="953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Fondo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-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Apoyo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Financiero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para</a:t>
            </a:r>
            <a:r>
              <a:rPr sz="20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Energización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Zonas</a:t>
            </a:r>
            <a:r>
              <a:rPr sz="2000" b="1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no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Interconectadas</a:t>
            </a:r>
            <a:r>
              <a:rPr sz="2000" b="1" spc="6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(FAZNI).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9046" y="4297372"/>
            <a:ext cx="4527550" cy="22542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>
              <a:lnSpc>
                <a:spcPct val="1018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realizaron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dos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comités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administración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FAZNI</a:t>
            </a:r>
            <a:r>
              <a:rPr spc="1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(CAFAZNI</a:t>
            </a:r>
            <a:r>
              <a:rPr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85</a:t>
            </a:r>
            <a:r>
              <a:rPr spc="1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4D4D4D"/>
                </a:solidFill>
                <a:latin typeface="Arial"/>
                <a:cs typeface="Arial"/>
              </a:rPr>
              <a:t>y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CAFAZNI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86).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aprobaron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recursos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4D4D4D"/>
                </a:solidFill>
                <a:latin typeface="Arial"/>
                <a:cs typeface="Arial"/>
              </a:rPr>
              <a:t>para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ampliación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cobertura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4D4D4D"/>
                </a:solidFill>
                <a:latin typeface="Arial"/>
                <a:cs typeface="Arial"/>
              </a:rPr>
              <a:t>que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beneficiarán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8306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usuarios,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valor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253.000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millones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pesos,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distribuidos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2023,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2024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2025.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4446" y="6720468"/>
            <a:ext cx="4502150" cy="6400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Programa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Normalización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Redes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Eléctricas</a:t>
            </a:r>
            <a:r>
              <a:rPr sz="2000"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(PRONE).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14446" y="7512067"/>
            <a:ext cx="4528820" cy="19717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>
              <a:lnSpc>
                <a:spcPct val="1018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realizó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convocatoria</a:t>
            </a:r>
            <a:r>
              <a:rPr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CAPRONE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001</a:t>
            </a:r>
            <a:r>
              <a:rPr spc="50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2023,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cual</a:t>
            </a:r>
            <a:r>
              <a:rPr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15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proyectos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cumplieron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con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requisitos</a:t>
            </a:r>
            <a:r>
              <a:rPr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establecidos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mediante</a:t>
            </a:r>
            <a:r>
              <a:rPr spc="5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4D4D4D"/>
                </a:solidFill>
                <a:latin typeface="Arial"/>
                <a:cs typeface="Arial"/>
              </a:rPr>
              <a:t>la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Resolución</a:t>
            </a:r>
            <a:r>
              <a:rPr spc="2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40440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del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29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junio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4D4D4D"/>
                </a:solidFill>
                <a:latin typeface="Arial"/>
                <a:cs typeface="Arial"/>
              </a:rPr>
              <a:t>2023,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por</a:t>
            </a:r>
            <a:r>
              <a:rPr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un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D4D4D"/>
                </a:solidFill>
                <a:latin typeface="Arial"/>
                <a:cs typeface="Arial"/>
              </a:rPr>
              <a:t>valor</a:t>
            </a:r>
            <a:r>
              <a:rPr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$37</a:t>
            </a:r>
            <a:r>
              <a:rPr b="1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mil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millones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b="1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4D4D4D"/>
                </a:solidFill>
                <a:latin typeface="Arial"/>
                <a:cs typeface="Arial"/>
              </a:rPr>
              <a:t>un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estimado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usuarios</a:t>
            </a:r>
            <a:r>
              <a:rPr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b="1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4D4D4D"/>
                </a:solidFill>
                <a:latin typeface="Arial"/>
                <a:cs typeface="Arial"/>
              </a:rPr>
              <a:t>4852.</a:t>
            </a:r>
            <a:endParaRPr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318" y="244475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7232" y="1066700"/>
              <a:ext cx="7691736" cy="9129395"/>
            </a:xfrm>
            <a:custGeom>
              <a:avLst/>
              <a:gdLst/>
              <a:ahLst/>
              <a:cxnLst/>
              <a:rect l="l" t="t" r="r" b="b"/>
              <a:pathLst>
                <a:path w="6809105" h="9129395">
                  <a:moveTo>
                    <a:pt x="6808567" y="0"/>
                  </a:moveTo>
                  <a:lnTo>
                    <a:pt x="0" y="0"/>
                  </a:lnTo>
                  <a:lnTo>
                    <a:pt x="0" y="9128821"/>
                  </a:lnTo>
                  <a:lnTo>
                    <a:pt x="6808567" y="9128821"/>
                  </a:lnTo>
                  <a:lnTo>
                    <a:pt x="6808567" y="0"/>
                  </a:lnTo>
                  <a:close/>
                </a:path>
              </a:pathLst>
            </a:custGeom>
            <a:solidFill>
              <a:srgbClr val="000000">
                <a:alpha val="5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063818" y="3976588"/>
            <a:ext cx="6692832" cy="62456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9860">
              <a:lnSpc>
                <a:spcPct val="101800"/>
              </a:lnSpc>
              <a:spcBef>
                <a:spcPts val="95"/>
              </a:spcBef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PNER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enmarca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Decreto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Ley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884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cumplimiento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Acuerdos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Paz.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PNER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tiene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dentro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planeación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ampliación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cobertura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energía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eléctrica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2031.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</a:pP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Avances: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Arial"/>
              <a:cs typeface="Arial"/>
            </a:endParaRPr>
          </a:p>
          <a:p>
            <a:pPr marL="217804" marR="5080" indent="-188595" algn="just">
              <a:lnSpc>
                <a:spcPct val="101800"/>
              </a:lnSpc>
              <a:buChar char="•"/>
              <a:tabLst>
                <a:tab pos="217804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enero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septiembre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conectaron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34.306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nuevos</a:t>
            </a:r>
            <a:r>
              <a:rPr sz="1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usuarios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recursos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públicos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privados,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cuales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14.895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fueron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energizados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través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FNCER.</a:t>
            </a:r>
            <a:endParaRPr sz="19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900" dirty="0">
              <a:latin typeface="Arial"/>
              <a:cs typeface="Arial"/>
            </a:endParaRPr>
          </a:p>
          <a:p>
            <a:pPr marL="217804" marR="120014" indent="-188595">
              <a:lnSpc>
                <a:spcPct val="101800"/>
              </a:lnSpc>
              <a:buChar char="•"/>
              <a:tabLst>
                <a:tab pos="217804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municipios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ubicados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subregiones</a:t>
            </a:r>
            <a:r>
              <a:rPr sz="1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9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Enfoque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Territorial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(PDET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),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beneficiaron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servicio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energía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eléctrica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17.114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nuevos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usuarios,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los</a:t>
            </a:r>
            <a:r>
              <a:rPr sz="19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cuales,</a:t>
            </a:r>
            <a:r>
              <a:rPr sz="19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11.193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fueron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energizados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través</a:t>
            </a:r>
            <a:r>
              <a:rPr sz="19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FNCER.</a:t>
            </a:r>
            <a:endParaRPr sz="19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Char char="•"/>
            </a:pPr>
            <a:endParaRPr sz="1900" dirty="0">
              <a:latin typeface="Arial"/>
              <a:cs typeface="Arial"/>
            </a:endParaRPr>
          </a:p>
          <a:p>
            <a:pPr marL="217804" marR="201295" indent="-188595">
              <a:lnSpc>
                <a:spcPct val="101800"/>
              </a:lnSpc>
              <a:spcBef>
                <a:spcPts val="5"/>
              </a:spcBef>
              <a:buChar char="•"/>
              <a:tabLst>
                <a:tab pos="217804" algn="l"/>
              </a:tabLst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capacidad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instalada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FNCER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soluciones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tipo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híbrido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ZNI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66,22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MW,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9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municipios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PDET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36,82</a:t>
            </a:r>
            <a:r>
              <a:rPr sz="1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MW.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9218" y="1315420"/>
            <a:ext cx="5596255" cy="2098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>
                <a:solidFill>
                  <a:srgbClr val="FFFFFF"/>
                </a:solidFill>
              </a:rPr>
              <a:t>Plan</a:t>
            </a:r>
            <a:r>
              <a:rPr spc="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Nacional</a:t>
            </a:r>
            <a:r>
              <a:rPr spc="1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de </a:t>
            </a:r>
            <a:r>
              <a:rPr dirty="0">
                <a:solidFill>
                  <a:srgbClr val="FFFFFF"/>
                </a:solidFill>
              </a:rPr>
              <a:t>Electrificación</a:t>
            </a:r>
            <a:r>
              <a:rPr spc="1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Rural (PNER).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71552" y="813535"/>
            <a:ext cx="8399498" cy="9653905"/>
            <a:chOff x="1271552" y="813535"/>
            <a:chExt cx="7289165" cy="9653905"/>
          </a:xfrm>
        </p:grpSpPr>
        <p:sp>
          <p:nvSpPr>
            <p:cNvPr id="8" name="object 8"/>
            <p:cNvSpPr/>
            <p:nvPr/>
          </p:nvSpPr>
          <p:spPr>
            <a:xfrm>
              <a:off x="1896501" y="2998019"/>
              <a:ext cx="633730" cy="631825"/>
            </a:xfrm>
            <a:custGeom>
              <a:avLst/>
              <a:gdLst/>
              <a:ahLst/>
              <a:cxnLst/>
              <a:rect l="l" t="t" r="r" b="b"/>
              <a:pathLst>
                <a:path w="633730" h="631825">
                  <a:moveTo>
                    <a:pt x="0" y="0"/>
                  </a:moveTo>
                  <a:lnTo>
                    <a:pt x="2502" y="626525"/>
                  </a:lnTo>
                  <a:lnTo>
                    <a:pt x="633635" y="631446"/>
                  </a:lnTo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6079" y="3377291"/>
              <a:ext cx="389890" cy="381000"/>
            </a:xfrm>
            <a:custGeom>
              <a:avLst/>
              <a:gdLst/>
              <a:ahLst/>
              <a:cxnLst/>
              <a:rect l="l" t="t" r="r" b="b"/>
              <a:pathLst>
                <a:path w="389889" h="381000">
                  <a:moveTo>
                    <a:pt x="389724" y="292100"/>
                  </a:moveTo>
                  <a:lnTo>
                    <a:pt x="284632" y="292100"/>
                  </a:lnTo>
                  <a:lnTo>
                    <a:pt x="284632" y="293370"/>
                  </a:lnTo>
                  <a:lnTo>
                    <a:pt x="96596" y="293370"/>
                  </a:lnTo>
                  <a:lnTo>
                    <a:pt x="96596" y="292100"/>
                  </a:lnTo>
                  <a:lnTo>
                    <a:pt x="92075" y="292100"/>
                  </a:lnTo>
                  <a:lnTo>
                    <a:pt x="92075" y="0"/>
                  </a:lnTo>
                  <a:lnTo>
                    <a:pt x="0" y="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0" y="381000"/>
                  </a:lnTo>
                  <a:lnTo>
                    <a:pt x="389724" y="381000"/>
                  </a:lnTo>
                  <a:lnTo>
                    <a:pt x="389724" y="293370"/>
                  </a:lnTo>
                  <a:lnTo>
                    <a:pt x="389724" y="292100"/>
                  </a:lnTo>
                  <a:close/>
                </a:path>
              </a:pathLst>
            </a:custGeom>
            <a:solidFill>
              <a:srgbClr val="EB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2023" y="824006"/>
              <a:ext cx="7268209" cy="9632950"/>
            </a:xfrm>
            <a:custGeom>
              <a:avLst/>
              <a:gdLst/>
              <a:ahLst/>
              <a:cxnLst/>
              <a:rect l="l" t="t" r="r" b="b"/>
              <a:pathLst>
                <a:path w="7268209" h="9632950">
                  <a:moveTo>
                    <a:pt x="7268166" y="9632868"/>
                  </a:moveTo>
                  <a:lnTo>
                    <a:pt x="0" y="9632868"/>
                  </a:lnTo>
                  <a:lnTo>
                    <a:pt x="0" y="0"/>
                  </a:lnTo>
                  <a:lnTo>
                    <a:pt x="7268166" y="0"/>
                  </a:lnTo>
                  <a:lnTo>
                    <a:pt x="7268166" y="9632868"/>
                  </a:lnTo>
                  <a:close/>
                </a:path>
              </a:pathLst>
            </a:custGeom>
            <a:ln w="20941">
              <a:solidFill>
                <a:srgbClr val="EBA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34950" y="120892"/>
            <a:ext cx="16879570" cy="11308715"/>
            <a:chOff x="0" y="0"/>
            <a:chExt cx="1687957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6906152"/>
              <a:ext cx="4827905" cy="4402455"/>
            </a:xfrm>
            <a:custGeom>
              <a:avLst/>
              <a:gdLst/>
              <a:ahLst/>
              <a:cxnLst/>
              <a:rect l="l" t="t" r="r" b="b"/>
              <a:pathLst>
                <a:path w="4827905" h="4402455">
                  <a:moveTo>
                    <a:pt x="4827829" y="0"/>
                  </a:moveTo>
                  <a:lnTo>
                    <a:pt x="1866214" y="0"/>
                  </a:lnTo>
                  <a:lnTo>
                    <a:pt x="1866214" y="994816"/>
                  </a:lnTo>
                  <a:lnTo>
                    <a:pt x="0" y="994816"/>
                  </a:lnTo>
                  <a:lnTo>
                    <a:pt x="0" y="4402404"/>
                  </a:lnTo>
                  <a:lnTo>
                    <a:pt x="3203206" y="4402404"/>
                  </a:lnTo>
                  <a:lnTo>
                    <a:pt x="3203206" y="2961614"/>
                  </a:lnTo>
                  <a:lnTo>
                    <a:pt x="4827829" y="2961614"/>
                  </a:lnTo>
                  <a:lnTo>
                    <a:pt x="4827829" y="0"/>
                  </a:lnTo>
                  <a:close/>
                </a:path>
              </a:pathLst>
            </a:custGeom>
            <a:solidFill>
              <a:srgbClr val="B3B3B3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879067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4402" y="2015848"/>
            <a:ext cx="5363589" cy="6400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Plan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Indicativo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Expansión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Cobertura</a:t>
            </a:r>
            <a:r>
              <a:rPr sz="2000" b="1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4D4D4D"/>
                </a:solidFill>
                <a:latin typeface="Arial"/>
                <a:cs typeface="Arial"/>
              </a:rPr>
              <a:t>de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20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4D4D"/>
                </a:solidFill>
                <a:latin typeface="Arial"/>
                <a:cs typeface="Arial"/>
              </a:rPr>
              <a:t>Eléctrica</a:t>
            </a:r>
            <a:r>
              <a:rPr sz="2000" b="1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D4D4D"/>
                </a:solidFill>
                <a:latin typeface="Arial"/>
                <a:cs typeface="Arial"/>
              </a:rPr>
              <a:t>(PIEC)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3741" y="3038235"/>
            <a:ext cx="5966854" cy="17824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publicó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versión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final.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Permitiendo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actualizar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4D4D4D"/>
                </a:solidFill>
                <a:latin typeface="Arial"/>
                <a:cs typeface="Arial"/>
              </a:rPr>
              <a:t>el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índice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cobertura,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identificar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número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viviendas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sin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servicio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de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energía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eléctrica,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las</a:t>
            </a:r>
            <a:r>
              <a:rPr sz="1900" spc="4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posibles</a:t>
            </a:r>
            <a:r>
              <a:rPr sz="1900" spc="3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soluciones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entre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conexión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la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red,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el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suministro</a:t>
            </a:r>
            <a:r>
              <a:rPr sz="1900" spc="2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individual</a:t>
            </a:r>
            <a:r>
              <a:rPr sz="1900" spc="3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4D4D4D"/>
                </a:solidFill>
                <a:latin typeface="Arial"/>
                <a:cs typeface="Arial"/>
              </a:rPr>
              <a:t>o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colectivo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(microrredes)</a:t>
            </a:r>
            <a:r>
              <a:rPr sz="19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y</a:t>
            </a:r>
            <a:r>
              <a:rPr sz="19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estimar</a:t>
            </a:r>
            <a:r>
              <a:rPr sz="1900" spc="45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los</a:t>
            </a:r>
            <a:r>
              <a:rPr sz="19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4D4D4D"/>
                </a:solidFill>
                <a:latin typeface="Arial"/>
                <a:cs typeface="Arial"/>
              </a:rPr>
              <a:t>costos</a:t>
            </a:r>
            <a:r>
              <a:rPr sz="1900" spc="50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4D4D4D"/>
                </a:solidFill>
                <a:latin typeface="Arial"/>
                <a:cs typeface="Arial"/>
              </a:rPr>
              <a:t>asociados.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79183" y="1787071"/>
            <a:ext cx="8356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UPME: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6638" y="2335872"/>
            <a:ext cx="4425950" cy="1406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avanzó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preparación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nuevo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ciclo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asignación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capacidad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transporte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(2023-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2024).</a:t>
            </a:r>
            <a:r>
              <a:rPr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31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agosto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UPME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había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recibido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428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solicitudes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conexión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22,3 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GW.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4583" y="5089132"/>
            <a:ext cx="10871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0" dirty="0">
                <a:solidFill>
                  <a:srgbClr val="FFFFFF"/>
                </a:solidFill>
                <a:latin typeface="Arial"/>
                <a:cs typeface="Arial"/>
              </a:rPr>
              <a:t>FENOGE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26168" y="5637933"/>
            <a:ext cx="4376420" cy="19717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es-MX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err="1">
                <a:solidFill>
                  <a:srgbClr val="FFFFFF"/>
                </a:solidFill>
                <a:latin typeface="Arial"/>
                <a:cs typeface="Arial"/>
              </a:rPr>
              <a:t>uenta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(25)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iniciativas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aporte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Transición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Energética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Justa.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destaca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“ConEnergía”,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“Comunidad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Energética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Bocas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Palo”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proyecto</a:t>
            </a:r>
            <a:r>
              <a:rPr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“Sistemas</a:t>
            </a:r>
            <a:r>
              <a:rPr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Energéticos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Distribuidos</a:t>
            </a:r>
            <a:r>
              <a:rPr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Bahía</a:t>
            </a:r>
            <a:r>
              <a:rPr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Málaga”</a:t>
            </a:r>
            <a:r>
              <a:rPr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6327" y="1058731"/>
            <a:ext cx="18240853" cy="9141082"/>
            <a:chOff x="1130566" y="1116877"/>
            <a:chExt cx="18240853" cy="9141082"/>
          </a:xfrm>
        </p:grpSpPr>
        <p:sp>
          <p:nvSpPr>
            <p:cNvPr id="19" name="object 19"/>
            <p:cNvSpPr/>
            <p:nvPr/>
          </p:nvSpPr>
          <p:spPr>
            <a:xfrm>
              <a:off x="1130566" y="7944516"/>
              <a:ext cx="5963920" cy="1892300"/>
            </a:xfrm>
            <a:custGeom>
              <a:avLst/>
              <a:gdLst/>
              <a:ahLst/>
              <a:cxnLst/>
              <a:rect l="l" t="t" r="r" b="b"/>
              <a:pathLst>
                <a:path w="5963920" h="1892300">
                  <a:moveTo>
                    <a:pt x="5963424" y="0"/>
                  </a:moveTo>
                  <a:lnTo>
                    <a:pt x="1700072" y="0"/>
                  </a:lnTo>
                  <a:lnTo>
                    <a:pt x="1700072" y="20320"/>
                  </a:lnTo>
                  <a:lnTo>
                    <a:pt x="5942482" y="20320"/>
                  </a:lnTo>
                  <a:lnTo>
                    <a:pt x="5942482" y="1870710"/>
                  </a:lnTo>
                  <a:lnTo>
                    <a:pt x="20942" y="1870710"/>
                  </a:lnTo>
                  <a:lnTo>
                    <a:pt x="20942" y="20320"/>
                  </a:lnTo>
                  <a:lnTo>
                    <a:pt x="391388" y="20320"/>
                  </a:lnTo>
                  <a:lnTo>
                    <a:pt x="391388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1870710"/>
                  </a:lnTo>
                  <a:lnTo>
                    <a:pt x="0" y="1892300"/>
                  </a:lnTo>
                  <a:lnTo>
                    <a:pt x="5963424" y="1892300"/>
                  </a:lnTo>
                  <a:lnTo>
                    <a:pt x="5963424" y="1870710"/>
                  </a:lnTo>
                  <a:lnTo>
                    <a:pt x="5963424" y="20320"/>
                  </a:lnTo>
                  <a:lnTo>
                    <a:pt x="5963424" y="0"/>
                  </a:lnTo>
                  <a:close/>
                </a:path>
              </a:pathLst>
            </a:custGeom>
            <a:solidFill>
              <a:srgbClr val="FFC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37225" y="1116877"/>
              <a:ext cx="5634194" cy="9141082"/>
            </a:xfrm>
            <a:prstGeom prst="rect">
              <a:avLst/>
            </a:prstGeom>
          </p:spPr>
        </p:pic>
      </p:grpSp>
      <p:sp>
        <p:nvSpPr>
          <p:cNvPr id="22" name="Rectángulo 21"/>
          <p:cNvSpPr/>
          <p:nvPr/>
        </p:nvSpPr>
        <p:spPr>
          <a:xfrm>
            <a:off x="938610" y="5496187"/>
            <a:ext cx="5013873" cy="38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80695">
              <a:lnSpc>
                <a:spcPct val="100800"/>
              </a:lnSpc>
              <a:spcBef>
                <a:spcPts val="90"/>
              </a:spcBef>
            </a:pPr>
            <a:r>
              <a:rPr lang="es-MX" sz="2000" b="1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“Sin</a:t>
            </a:r>
            <a:r>
              <a:rPr lang="es-MX" sz="2000" b="1" i="1" spc="1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i="1" spc="-1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</a:t>
            </a:r>
            <a:r>
              <a:rPr lang="es-MX" sz="2000" b="1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MX" sz="2000" b="1" i="1" spc="5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s-MX" sz="2000" b="1" i="1" spc="-1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transición”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88458" y="6420877"/>
            <a:ext cx="6174816" cy="245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Se abrieron 6 convocatorias públicas de transmisión: Segundo Transformador Primavera 500/230kV (UPME 01-2023), Cuarto Transformador Sogamoso 500/230 </a:t>
            </a:r>
            <a:r>
              <a:rPr lang="es-CO" sz="1900" dirty="0" err="1">
                <a:solidFill>
                  <a:srgbClr val="4D4D4D"/>
                </a:solidFill>
                <a:latin typeface="Arial"/>
                <a:cs typeface="Arial"/>
              </a:rPr>
              <a:t>kV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 (UPME 02-2023), Subestación Huila 230 </a:t>
            </a:r>
            <a:r>
              <a:rPr lang="es-CO" sz="1900" dirty="0" err="1">
                <a:solidFill>
                  <a:srgbClr val="4D4D4D"/>
                </a:solidFill>
                <a:latin typeface="Arial"/>
                <a:cs typeface="Arial"/>
              </a:rPr>
              <a:t>kV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 (UPME 01-2022), San Antonio-Alcaraván para Casanare (UPME 07-2021), Alcaraván-</a:t>
            </a:r>
            <a:r>
              <a:rPr lang="es-CO" sz="1900" dirty="0" err="1">
                <a:solidFill>
                  <a:srgbClr val="4D4D4D"/>
                </a:solidFill>
                <a:latin typeface="Arial"/>
                <a:cs typeface="Arial"/>
              </a:rPr>
              <a:t>Banadía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-La Paz para Arauca (UPME 08- 2021) y Carreto 500 </a:t>
            </a:r>
            <a:r>
              <a:rPr lang="es-CO" sz="1900" dirty="0" err="1">
                <a:solidFill>
                  <a:srgbClr val="4D4D4D"/>
                </a:solidFill>
                <a:latin typeface="Arial"/>
                <a:cs typeface="Arial"/>
              </a:rPr>
              <a:t>kV</a:t>
            </a:r>
            <a:r>
              <a:rPr lang="es-CO" sz="1900" dirty="0">
                <a:solidFill>
                  <a:srgbClr val="4D4D4D"/>
                </a:solidFill>
                <a:latin typeface="Arial"/>
                <a:cs typeface="Arial"/>
              </a:rPr>
              <a:t> para Bolívar (UPME 06-2021).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4177" y="6120318"/>
            <a:ext cx="145995" cy="1460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44848" y="6185186"/>
              <a:ext cx="145995" cy="1460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739" y="848141"/>
              <a:ext cx="2073235" cy="732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82723" y="827199"/>
              <a:ext cx="2094177" cy="7748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39846" y="10020637"/>
              <a:ext cx="3811402" cy="712020"/>
            </a:xfrm>
            <a:prstGeom prst="rect">
              <a:avLst/>
            </a:prstGeom>
          </p:spPr>
        </p:pic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B7CB9DD8-D7B3-C305-24A5-B24472273617}"/>
              </a:ext>
            </a:extLst>
          </p:cNvPr>
          <p:cNvSpPr txBox="1">
            <a:spLocks/>
          </p:cNvSpPr>
          <p:nvPr/>
        </p:nvSpPr>
        <p:spPr>
          <a:xfrm>
            <a:off x="5124514" y="5273675"/>
            <a:ext cx="9080500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s-CO" sz="8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Pivote</a:t>
            </a:r>
            <a:r>
              <a:rPr lang="es-CO" sz="8500" b="1" spc="-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8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CO" sz="8500" b="1" spc="-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85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Minería</a:t>
            </a:r>
            <a:endParaRPr lang="es-CO" sz="8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A9AE935-A822-C692-215B-11AD96C32D02}"/>
              </a:ext>
            </a:extLst>
          </p:cNvPr>
          <p:cNvSpPr/>
          <p:nvPr/>
        </p:nvSpPr>
        <p:spPr>
          <a:xfrm>
            <a:off x="14325644" y="6042069"/>
            <a:ext cx="146006" cy="1460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BD48C74-1411-ABBE-3EA1-11DEC197DFAA}"/>
              </a:ext>
            </a:extLst>
          </p:cNvPr>
          <p:cNvSpPr/>
          <p:nvPr/>
        </p:nvSpPr>
        <p:spPr>
          <a:xfrm>
            <a:off x="4877600" y="5922252"/>
            <a:ext cx="146006" cy="1460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494794E2F1F147A187F2716B2C6172" ma:contentTypeVersion="13" ma:contentTypeDescription="Crear nuevo documento." ma:contentTypeScope="" ma:versionID="ac5e666b2d86c1af624a682141d55d56">
  <xsd:schema xmlns:xsd="http://www.w3.org/2001/XMLSchema" xmlns:xs="http://www.w3.org/2001/XMLSchema" xmlns:p="http://schemas.microsoft.com/office/2006/metadata/properties" xmlns:ns2="f0184f8d-bdb0-429a-9d3a-0f9da1dd7745" xmlns:ns3="01640979-21e2-4421-a22b-8dd073298a66" targetNamespace="http://schemas.microsoft.com/office/2006/metadata/properties" ma:root="true" ma:fieldsID="9e06ae672b5a6f50eca72b84c4266d1e" ns2:_="" ns3:_="">
    <xsd:import namespace="f0184f8d-bdb0-429a-9d3a-0f9da1dd7745"/>
    <xsd:import namespace="01640979-21e2-4421-a22b-8dd073298a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Vinculo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84f8d-bdb0-429a-9d3a-0f9da1dd77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40979-21e2-4421-a22b-8dd073298a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Vinculos" ma:index="19" nillable="true" ma:displayName="Vinculos" ma:format="Hyperlink" ma:internalName="Vinculo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F6717A-78D1-4496-A947-ADF8EEA959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F8B67B-31CB-47B5-9F66-E8D27D50E6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184f8d-bdb0-429a-9d3a-0f9da1dd7745"/>
    <ds:schemaRef ds:uri="01640979-21e2-4421-a22b-8dd073298a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2370</Words>
  <Application>Microsoft Office PowerPoint</Application>
  <PresentationFormat>Personalizado</PresentationFormat>
  <Paragraphs>137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Office Theme</vt:lpstr>
      <vt:lpstr>Presentación de PowerPoint</vt:lpstr>
      <vt:lpstr>Pivote de Energía</vt:lpstr>
      <vt:lpstr>Hoja de Ruta de la</vt:lpstr>
      <vt:lpstr>Comunidades Energéticas</vt:lpstr>
      <vt:lpstr>Pacto por la Justicia Tarifaria (PJT)</vt:lpstr>
      <vt:lpstr>Ampliación de cobertura</vt:lpstr>
      <vt:lpstr>Plan Nacional de Electrificación Rural (PNER).</vt:lpstr>
      <vt:lpstr>Presentación de PowerPoint</vt:lpstr>
      <vt:lpstr>Presentación de PowerPoint</vt:lpstr>
      <vt:lpstr>Presentación de PowerPoint</vt:lpstr>
      <vt:lpstr>Presentación de PowerPoint</vt:lpstr>
      <vt:lpstr>Otros avances</vt:lpstr>
      <vt:lpstr>Presentación de PowerPoint</vt:lpstr>
      <vt:lpstr>Presentación de PowerPoint</vt:lpstr>
      <vt:lpstr>Nuevos energéticos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12 23 PPT Rendición de Cuentas</dc:title>
  <dc:creator>Martha</dc:creator>
  <cp:lastModifiedBy>MARTHA LUCIA BERNAL SUAREZ</cp:lastModifiedBy>
  <cp:revision>8</cp:revision>
  <dcterms:created xsi:type="dcterms:W3CDTF">2023-12-12T00:44:16Z</dcterms:created>
  <dcterms:modified xsi:type="dcterms:W3CDTF">2024-07-22T14:39:57Z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2023-12-11T00:00:00Z</vt:filetime>
  </property>
  <property fmtid="{D5CDD505-2E9C-101B-9397-08002B2CF9AE}" pid="3" name="Creator">
    <vt:lpwstr>Adobe Illustrator 27.6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2023-12-12T00:00:00Z</vt:filetime>
  </property>
  <property fmtid="{D5CDD505-2E9C-101B-9397-08002B2CF9AE}" pid="6" name="Producer">
    <vt:lpwstr>Adobe PDF library 17.00</vt:lpwstr>
  </property>
</Properties>
</file>