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7" r:id="rId5"/>
  </p:sldMasterIdLst>
  <p:notesMasterIdLst>
    <p:notesMasterId r:id="rId15"/>
  </p:notesMasterIdLst>
  <p:handoutMasterIdLst>
    <p:handoutMasterId r:id="rId16"/>
  </p:handoutMasterIdLst>
  <p:sldIdLst>
    <p:sldId id="263" r:id="rId6"/>
    <p:sldId id="257" r:id="rId7"/>
    <p:sldId id="264" r:id="rId8"/>
    <p:sldId id="2147374265" r:id="rId9"/>
    <p:sldId id="2147374266" r:id="rId10"/>
    <p:sldId id="2147374267" r:id="rId11"/>
    <p:sldId id="2147374269" r:id="rId12"/>
    <p:sldId id="2147374268" r:id="rId13"/>
    <p:sldId id="261" r:id="rId1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F2FE60B-82EA-5AF5-BF05-571000DF6261}" name="JULIAN RAMIRO GARZON DELGADILLO" initials="JD" userId="S::jrgarzon@minenergia.gov.co::5b297b82-0f47-4c08-bfee-9117b38adea3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IS ENRIQUE CASTELBLANCO CARDENAS" initials="LECC" lastIdx="2" clrIdx="0">
    <p:extLst>
      <p:ext uri="{19B8F6BF-5375-455C-9EA6-DF929625EA0E}">
        <p15:presenceInfo xmlns:p15="http://schemas.microsoft.com/office/powerpoint/2012/main" userId="S::lecastelblanco@minenergia.gov.co::a36337ef-62fd-49b8-ab69-5c282f5ab267" providerId="AD"/>
      </p:ext>
    </p:extLst>
  </p:cmAuthor>
  <p:cmAuthor id="2" name="JULIAN RAMIRO GARZON DELGADILLO" initials="JRGD" lastIdx="1" clrIdx="1">
    <p:extLst>
      <p:ext uri="{19B8F6BF-5375-455C-9EA6-DF929625EA0E}">
        <p15:presenceInfo xmlns:p15="http://schemas.microsoft.com/office/powerpoint/2012/main" userId="JULIAN RAMIRO GARZON DELGADILL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775"/>
    <a:srgbClr val="76D6FF"/>
    <a:srgbClr val="8BE579"/>
    <a:srgbClr val="FFB600"/>
    <a:srgbClr val="7AE200"/>
    <a:srgbClr val="92D050"/>
    <a:srgbClr val="FFD966"/>
    <a:srgbClr val="00B050"/>
    <a:srgbClr val="FFC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AB1214-C09C-4749-8384-BFB492D0DC50}" v="216" dt="2024-07-18T23:19:13.257"/>
    <p1510:client id="{E0A8E5E9-5A8D-0EFF-E62A-C4847A738ED7}" v="113" dt="2024-07-18T23:18:53.9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7DE8F55E-3564-59E0-6AB4-0A68F59932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C491CA-AD82-21DA-B6AF-104C3C6492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5CE21-4FFD-43E4-9BE1-44B69E389DE4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8EA8-D50D-6048-06A1-98CC923A5FF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885154-3EB1-CC47-4591-C970E8A909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897CF-0428-44F3-9C91-0685A4FB6EB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061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4EB19-F2D0-422B-8CC9-AD310148C6E1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385E1-3B40-49AF-A9E0-AC5AB9499DC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478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E385E1-3B40-49AF-A9E0-AC5AB9499DC5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41972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E385E1-3B40-49AF-A9E0-AC5AB9499DC5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8828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s-CO" noProof="0"/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E385E1-3B40-49AF-A9E0-AC5AB9499DC5}" type="slidenum">
              <a:rPr lang="es-CO" smtClean="0"/>
              <a:t>5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8221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E385E1-3B40-49AF-A9E0-AC5AB9499DC5}" type="slidenum">
              <a:rPr lang="es-CO" smtClean="0"/>
              <a:t>6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1122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E385E1-3B40-49AF-A9E0-AC5AB9499DC5}" type="slidenum">
              <a:rPr lang="es-CO" smtClean="0"/>
              <a:t>8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4795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>
            <a:extLst>
              <a:ext uri="{FF2B5EF4-FFF2-40B4-BE49-F238E27FC236}">
                <a16:creationId xmlns:a16="http://schemas.microsoft.com/office/drawing/2014/main" id="{6805B226-F693-E23A-0AC6-0487A3BCF4D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8100"/>
            <a:ext cx="12191733" cy="685814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5255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11F9C-4982-DC10-47A7-6087D797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A2D4D84-B18F-DC4C-91BD-C2D2452F6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4A5BCA-21FB-4F80-5D90-71B92FADA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C4DC66-6DB7-E14E-1352-1E2E2ED4E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5AEA652-EF40-005F-FF90-AD253E40D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9AB725-99AA-BB55-8E39-F039EB14A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5096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65C95-5503-7D88-003E-0E2E5F911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3AC4D1E-48F0-A1F3-F9C4-7B875CE88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1F0E517-DE99-33E7-2751-3A45597C8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9892408-C707-58E8-CE35-B1C506B77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5293AC-92C2-E7E4-0ECB-1F609042D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B57530-0A48-7CB0-27F9-91E0655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2666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5C3E2-E170-9268-25A1-AE60BCD4A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FDC4665-0C8C-E09A-7C93-4DB3CB0A6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63F176-85B0-9D54-437B-996F56A1D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9FF4C6-8C08-CBB4-3CE2-59E6FA53D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7E2D5-E6C7-D872-FB2D-BAF97048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8054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BAB6635-A1FA-05FB-BAB0-2B865D525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005000-C67B-39FC-C963-1BE222E2F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7B06B-FF69-1B1F-5058-EED75F49A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E3432-7CD9-B690-69AF-9AB3EC20F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BBF71-D1BB-B37A-0A5C-4B7A1432A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22654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4625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07F35B-1937-4C22-A031-5CBE9ADE74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6982BE-B609-4834-BA47-C692AD6833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3587BC-A92D-4BFA-803C-D3011FAA7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2A8408-B1EA-4A34-B7F9-3099FBF2C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7BB731-923D-4492-A89B-0BAC662F3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1793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51BCF2-CA3D-4B3B-9713-E86F12A74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1A7A91-6F53-4402-BC21-96C5C99BA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200617-4324-45D8-8522-F10138339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7BA990-F464-4905-864A-EBCA02A6D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CCDB1A-A364-4E01-93D4-B28C79A14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6669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0EC6F0-AEAC-45D7-AB28-8D2FEC5A8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7874A4-889C-48DC-AFAD-19C94DB5C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025D38F-0111-4D3B-AC37-DD9686813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274C53-8927-4160-BFE2-987AD685A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857075-7DBE-41FB-B04A-5C1651F68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16429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2EB19B-CBB1-49DD-99C6-3E92CF4D6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8C9708-44B2-4907-A63C-CC11687C8F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6620B99-2E16-41A5-B632-6CE4945ED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393BB2-7F73-4949-84EB-81DD1668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886DA6-F7BC-4EC8-89F0-BF0064F90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8634A11-12C2-4E19-9B6A-9DEC0DB14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98120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7AFB7A-F52C-41C5-BA7A-A64ADDF7B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0C8C68-F8A2-40E2-B4BF-53D7EE98F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28CD7BF-A0B9-4F3A-B187-23926D563C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F6E2B17-831D-4FF6-BB2E-CCB25B0A6A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287164A-FB25-4584-B835-EDE070AFF2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9DFABE1-20AD-4533-ABD1-D671DB66E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49DFD2F-05BA-4B0F-A3D5-C88FBF5A6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BFA4343-3171-4066-8969-664B7470A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49036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AD64394-963E-D625-32AA-BDFC76B6E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0F68054-34D7-9279-DFD5-715512BF4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916C35A-4761-CBE9-49AD-2C3A4928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3F03094B-3B2A-4C1A-84F1-903486D2D0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50"/>
            <a:ext cx="12192000" cy="685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5613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6B9FEB-9410-4EF4-BF9A-043EC97F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85708DC-8AF4-4DF0-A66E-BE40845E4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AF3B071-5CFF-44C6-9021-12C9F8EF2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921304C-54AD-4660-80B2-11DA0FEFB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54428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7259728-7A0B-4568-AB0F-63B59459F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9902D8-B85D-4461-B6B6-46569EB82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341CF3-32F7-49CB-89B4-3D7267C76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365560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E5AFA7-7583-41C1-AF12-9428CB7F1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AE40979-851E-4140-AFAE-537C3F1488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AA72F77-3121-41BC-87AB-B382E1B43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992C45C-A02C-444F-882F-2F940AC03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B819E2-C095-499B-AC5C-636FDC0F0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70DBA2-E3ED-4822-A3D5-462733EB0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111026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8BB36D-F53C-4E06-90A7-4268D00AA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CC2A53E-E061-43E2-8069-BF45BF3372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88FCB9D-10E1-49EA-8896-CA48BA4A45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886D46-4257-41E2-B981-70B0EDAE4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E7048D-3728-428C-AAD2-5EB4F06F2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31DD09-71E9-44D3-99C6-09DC3BE5F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369254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90655-8337-4CEB-8F78-E94C74D32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758F33-AA8F-4EE6-9A69-1768FDD33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B8A296-5836-4C90-8208-79BAA2403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9174EB-10D5-456B-AACB-F26F2A4FC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72C595-CE78-4890-9C3D-4086753DF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26925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88BBA7F-8DFF-44D3-91BB-3A64F14461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BF37D10-16EA-4E21-BF32-ED3570EBB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E6EC34-80B1-487A-8222-D31CA01AD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124BD7-C599-4092-BCD2-BDD3271C2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D020ABE-8DC5-498D-9051-5D8181DA3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920721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145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C4201D2B-7635-B428-D717-5BAA3AF3AB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50"/>
            <a:ext cx="12192000" cy="685829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2C092A5-DE25-767F-031F-CE0639AC5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259010-DBE2-D34D-D879-AC7A1D283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8C31B2-286A-C9C4-E01D-E40D72576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91D1DDB-6CC7-9360-8F7F-08FF87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C3D685-36E9-396E-8492-722E755FA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48622B45-69E8-E654-F840-BE4E7739D6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" y="0"/>
            <a:ext cx="12191733" cy="685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207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D0CCB-4FFD-D76C-2516-7E388FCAB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E21056-E582-22D1-6201-8C5FC793E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EB76F7-CED7-0277-AFCB-6886CB518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C8B0CA-24C5-6F63-CBFA-9062B6F2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3FA383-2ECC-136F-2454-358FD4FC2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0AA5E922-FFBC-CB5C-4592-D312DD3455A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50"/>
            <a:ext cx="12192000" cy="6858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3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0128F-3548-EBBF-BD29-1EB1D2457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B611771-8F44-52FC-9741-53E17FE37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0D0EFA-890A-CDAE-F1B6-CDA7C84A4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03C958-22C5-59D4-D584-C88407A5F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441F80-8960-189A-2E8E-15505E6A0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3B05C927-FCF5-0132-3B83-3AA55DB686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" y="0"/>
            <a:ext cx="12191733" cy="6858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97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F210-8371-C703-B82E-47C593C7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15A348-98B3-3879-5E17-CB0127E648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8F33D3A-1132-9B1A-B962-CD60ABDB6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E0D49E-7178-69A3-8F58-4D4C48A6C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5CC090-A935-39EC-1352-2703D7774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9F37035-180E-0152-1228-EECA4427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669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CAB338-F339-66BE-83C6-7A3F6FECC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935FC1-EFEA-9E70-C955-E0F46AFA9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52A0A90-FD8F-D098-9E3C-8B3903C7E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47486-611C-6371-6BFF-C8AADB90A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5A5BFE2-9B56-F9FE-1317-1698B3D8A8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58251A3-C7BF-3DF9-1006-6349C94FA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44687DF-C287-0B90-0384-AC46566F9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B92D22D-0268-7F05-56E0-5963F89C2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7333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5FE461-F01D-222B-4C7C-57D2AA865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CFB908D-19D2-F83C-4039-D58C06ECA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77D68EF-BFF2-A72E-07EE-5E72D7A47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8FE25A-BF2A-CF99-7E87-C956434B7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71424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9DC9B7-1E4F-7D26-4BD7-745061F4E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F5816B9-11D6-2A5A-0FD1-DB0FC94DB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A788D0-F4D3-2B6C-9239-17F58235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2749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842174-351A-5C35-E775-1CDC59E17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5D2E68F-9A0D-D89E-ED06-73EDB9E63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A95696-420C-C45E-6F3E-ED258E8D8B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A6FAC-9192-436B-870E-80DDE60983C7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EF4216-2A8E-0656-28FD-6CAD51853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FEC2FF-6B1B-D345-F657-95FAADED4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CBB0B-5D0C-43FE-9043-22172208F6F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60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1" r:id="rId4"/>
    <p:sldLayoutId id="2147483650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7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EB4A887-5AE9-4D7E-8C11-60D6F246E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5E8395-6B0B-4BE5-9029-741101D96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C5D16D-D02D-4860-BF37-77B5997106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A7A92-360C-49AC-A62D-7AF58E9DF91B}" type="datetimeFigureOut">
              <a:rPr lang="es-CO" smtClean="0"/>
              <a:t>26/08/2024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376799-0690-42FA-9C02-C27AC3F915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8B8654-E294-442F-9B88-2F33BE7546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0A6D35-5926-49C6-957C-09E61F3C4DD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449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7433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3ED4369D-6414-318E-76F7-57BE0461D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8372" y="4330806"/>
            <a:ext cx="8893628" cy="2765611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s-CO" sz="4400" b="1">
                <a:solidFill>
                  <a:srgbClr val="FFFFFF"/>
                </a:solidFill>
                <a:latin typeface="Arial"/>
                <a:ea typeface="Calibri"/>
                <a:cs typeface="Calibri"/>
              </a:rPr>
              <a:t>METAS </a:t>
            </a:r>
            <a:br>
              <a:rPr lang="es-CO" sz="4400" b="1">
                <a:solidFill>
                  <a:srgbClr val="FFFFFF"/>
                </a:solidFill>
                <a:latin typeface="Arial"/>
                <a:ea typeface="Calibri"/>
                <a:cs typeface="Calibri"/>
              </a:rPr>
            </a:br>
            <a:r>
              <a:rPr lang="es-CO" sz="3600" b="1">
                <a:solidFill>
                  <a:srgbClr val="FFFFFF"/>
                </a:solidFill>
                <a:latin typeface="Arial"/>
                <a:ea typeface="Calibri"/>
                <a:cs typeface="Calibri"/>
              </a:rPr>
              <a:t>PLAN ESTRATÉGICO SECTORIAL</a:t>
            </a:r>
            <a:br>
              <a:rPr lang="es-CO" sz="4400" b="1">
                <a:solidFill>
                  <a:srgbClr val="FFFFFF"/>
                </a:solidFill>
                <a:latin typeface="Arial"/>
                <a:ea typeface="Calibri"/>
                <a:cs typeface="Calibri"/>
              </a:rPr>
            </a:br>
            <a:r>
              <a:rPr lang="es-CO" sz="2800" b="1">
                <a:solidFill>
                  <a:srgbClr val="FFFFFF"/>
                </a:solidFill>
                <a:latin typeface="Arial"/>
                <a:ea typeface="Calibri"/>
                <a:cs typeface="Calibri"/>
              </a:rPr>
              <a:t>SECTOR MINAS Y ENERGÍA</a:t>
            </a:r>
            <a:endParaRPr lang="es-CO" sz="3600" b="1">
              <a:solidFill>
                <a:srgbClr val="FFFFFF"/>
              </a:solidFill>
              <a:latin typeface="Arial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455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63E9FF8-726C-C90D-F2BB-C32B8EBE4472}"/>
              </a:ext>
            </a:extLst>
          </p:cNvPr>
          <p:cNvSpPr txBox="1"/>
          <p:nvPr/>
        </p:nvSpPr>
        <p:spPr>
          <a:xfrm>
            <a:off x="5178922" y="6639446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www. minenergia.gov.co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5970C61C-1050-4B68-8E5E-639AF6ADFC2B}"/>
              </a:ext>
            </a:extLst>
          </p:cNvPr>
          <p:cNvSpPr/>
          <p:nvPr/>
        </p:nvSpPr>
        <p:spPr>
          <a:xfrm>
            <a:off x="333980" y="1046123"/>
            <a:ext cx="11143212" cy="36933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Total: 16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F296DAB5-C01C-406C-B5D5-75FAB103596D}"/>
              </a:ext>
            </a:extLst>
          </p:cNvPr>
          <p:cNvSpPr txBox="1"/>
          <p:nvPr/>
        </p:nvSpPr>
        <p:spPr>
          <a:xfrm>
            <a:off x="320780" y="2798974"/>
            <a:ext cx="2829149" cy="21929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Comunidades Energéticas</a:t>
            </a:r>
          </a:p>
          <a:p>
            <a:pPr marL="228600" indent="-228600" algn="just">
              <a:buClr>
                <a:srgbClr val="FFD966"/>
              </a:buClr>
              <a:buSzPct val="150000"/>
              <a:buFont typeface="Wingdings" panose="05000000000000000000" pitchFamily="2" charset="2"/>
              <a:buChar char="ü"/>
              <a:defRPr/>
            </a:pPr>
            <a:r>
              <a:rPr lang="es-CO" sz="1050">
                <a:solidFill>
                  <a:prstClr val="black"/>
                </a:solidFill>
                <a:latin typeface=""/>
              </a:rPr>
              <a:t>Municipios Energéticos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Proyectos FNCER a gran escala</a:t>
            </a:r>
            <a:endParaRPr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Costos de la energía y modernización del sistema eléctrico</a:t>
            </a:r>
            <a:endParaRPr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</a:endParaRPr>
          </a:p>
          <a:p>
            <a:pPr marL="228600" indent="-228600" algn="just"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Plantas (</a:t>
            </a:r>
            <a:r>
              <a:rPr lang="es-CO" sz="1050">
                <a:solidFill>
                  <a:prstClr val="black"/>
                </a:solidFill>
                <a:latin typeface=""/>
              </a:rPr>
              <a:t>Transición de termoeléctricas - Red de generación de suroccidente del país. )</a:t>
            </a:r>
            <a:endParaRPr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Electromovilidad</a:t>
            </a:r>
            <a:endParaRPr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4F00184-FF4D-49B9-B745-3398399F0111}"/>
              </a:ext>
            </a:extLst>
          </p:cNvPr>
          <p:cNvSpPr txBox="1"/>
          <p:nvPr/>
        </p:nvSpPr>
        <p:spPr>
          <a:xfrm>
            <a:off x="3205170" y="2631334"/>
            <a:ext cx="2668461" cy="21929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80DC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Nuevo Marco Regulatorio de Minería</a:t>
            </a:r>
            <a:endParaRPr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Empresa pública para el sector minero</a:t>
            </a:r>
            <a:endParaRPr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Plan nacional de Conocimiento </a:t>
            </a:r>
            <a:r>
              <a:rPr kumimoji="0" lang="es-CO" sz="105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Geocientífico</a:t>
            </a:r>
            <a:endParaRPr lang="es-CO" sz="1050" b="0" i="0" u="none" strike="noStrike" kern="1200" cap="none" spc="0" normalizeH="0" baseline="0" noProof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80DC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80DC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80DC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880DC"/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indent="-228600" algn="just"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Distritos Mineros</a:t>
            </a:r>
            <a:r>
              <a:rPr lang="es-CO" sz="1050">
                <a:solidFill>
                  <a:prstClr val="black"/>
                </a:solidFill>
                <a:latin typeface=""/>
              </a:rPr>
              <a:t> para la paz</a:t>
            </a:r>
            <a:endParaRPr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</a:endParaRPr>
          </a:p>
          <a:p>
            <a:pPr marL="228600" indent="-228600" algn="just"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defRPr/>
            </a:pPr>
            <a:r>
              <a:rPr lang="es-CO" sz="1050">
                <a:solidFill>
                  <a:prstClr val="black"/>
                </a:solidFill>
                <a:latin typeface=""/>
              </a:rPr>
              <a:t>Distritos Mineros para la TEJ</a:t>
            </a:r>
            <a:endParaRPr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</a:endParaRPr>
          </a:p>
          <a:p>
            <a:pPr marL="228600" indent="-228600" algn="just">
              <a:buClr>
                <a:srgbClr val="7AE200"/>
              </a:buClr>
              <a:buSzPct val="150000"/>
              <a:buFont typeface="Wingdings" panose="05000000000000000000" pitchFamily="2" charset="2"/>
              <a:buChar char="ü"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Minerales Estratégicos</a:t>
            </a:r>
            <a:r>
              <a:rPr lang="es-CO" sz="1050">
                <a:solidFill>
                  <a:prstClr val="black"/>
                </a:solidFill>
                <a:latin typeface=""/>
              </a:rPr>
              <a:t> </a:t>
            </a:r>
            <a:endParaRPr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</a:endParaRP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62B21BD-6DA3-4720-B4C5-54C3FE152422}"/>
              </a:ext>
            </a:extLst>
          </p:cNvPr>
          <p:cNvSpPr txBox="1"/>
          <p:nvPr/>
        </p:nvSpPr>
        <p:spPr>
          <a:xfrm>
            <a:off x="6059995" y="2764537"/>
            <a:ext cx="2654550" cy="21929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E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Gestión y aumento eficiente de reservas y producción de hidrocarburos</a:t>
            </a: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Tx/>
              <a:buNone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Hidrógeno 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Geotermia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Eólica offshore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Bioenergía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EB18D160-EA0D-4269-BC22-BF850218A4CE}"/>
              </a:ext>
            </a:extLst>
          </p:cNvPr>
          <p:cNvGrpSpPr/>
          <p:nvPr/>
        </p:nvGrpSpPr>
        <p:grpSpPr>
          <a:xfrm>
            <a:off x="395815" y="1824699"/>
            <a:ext cx="2654550" cy="524415"/>
            <a:chOff x="736518" y="1092142"/>
            <a:chExt cx="1226031" cy="524415"/>
          </a:xfrm>
        </p:grpSpPr>
        <p:sp>
          <p:nvSpPr>
            <p:cNvPr id="12" name="Rectángulo: esquinas redondeadas 11">
              <a:extLst>
                <a:ext uri="{FF2B5EF4-FFF2-40B4-BE49-F238E27FC236}">
                  <a16:creationId xmlns:a16="http://schemas.microsoft.com/office/drawing/2014/main" id="{11D1317C-142A-4387-809D-E9829863B35E}"/>
                </a:ext>
              </a:extLst>
            </p:cNvPr>
            <p:cNvSpPr/>
            <p:nvPr/>
          </p:nvSpPr>
          <p:spPr>
            <a:xfrm>
              <a:off x="736518" y="1092142"/>
              <a:ext cx="1226031" cy="524415"/>
            </a:xfrm>
            <a:prstGeom prst="roundRect">
              <a:avLst/>
            </a:prstGeom>
            <a:solidFill>
              <a:srgbClr val="FFD9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30" name="TextBox 19">
              <a:extLst>
                <a:ext uri="{FF2B5EF4-FFF2-40B4-BE49-F238E27FC236}">
                  <a16:creationId xmlns:a16="http://schemas.microsoft.com/office/drawing/2014/main" id="{86B3C2DC-9AF3-45C4-A17C-D17D82E0784D}"/>
                </a:ext>
              </a:extLst>
            </p:cNvPr>
            <p:cNvSpPr txBox="1"/>
            <p:nvPr/>
          </p:nvSpPr>
          <p:spPr>
            <a:xfrm>
              <a:off x="785052" y="1207859"/>
              <a:ext cx="1103177" cy="29238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PIVOTE ENERGÍA</a:t>
              </a:r>
            </a:p>
          </p:txBody>
        </p:sp>
      </p:grpSp>
      <p:sp>
        <p:nvSpPr>
          <p:cNvPr id="54" name="TextBox 22">
            <a:extLst>
              <a:ext uri="{FF2B5EF4-FFF2-40B4-BE49-F238E27FC236}">
                <a16:creationId xmlns:a16="http://schemas.microsoft.com/office/drawing/2014/main" id="{B64A35BF-3FE3-4727-BA0F-82225A182A48}"/>
              </a:ext>
            </a:extLst>
          </p:cNvPr>
          <p:cNvSpPr txBox="1"/>
          <p:nvPr/>
        </p:nvSpPr>
        <p:spPr>
          <a:xfrm>
            <a:off x="2362436" y="339643"/>
            <a:ext cx="816951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PRIORIDADES ESTRATÉGICAS 2024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032C66F5-26B0-4688-82F9-6DA5BC2989A6}"/>
              </a:ext>
            </a:extLst>
          </p:cNvPr>
          <p:cNvGrpSpPr/>
          <p:nvPr/>
        </p:nvGrpSpPr>
        <p:grpSpPr>
          <a:xfrm>
            <a:off x="3295062" y="1824699"/>
            <a:ext cx="2650857" cy="524415"/>
            <a:chOff x="3759185" y="1044266"/>
            <a:chExt cx="1226031" cy="524415"/>
          </a:xfrm>
          <a:solidFill>
            <a:schemeClr val="accent2"/>
          </a:solidFill>
        </p:grpSpPr>
        <p:sp>
          <p:nvSpPr>
            <p:cNvPr id="55" name="Rectángulo: esquinas redondeadas 54">
              <a:extLst>
                <a:ext uri="{FF2B5EF4-FFF2-40B4-BE49-F238E27FC236}">
                  <a16:creationId xmlns:a16="http://schemas.microsoft.com/office/drawing/2014/main" id="{D158E3E0-EDBE-440B-8255-28526D475C37}"/>
                </a:ext>
              </a:extLst>
            </p:cNvPr>
            <p:cNvSpPr/>
            <p:nvPr/>
          </p:nvSpPr>
          <p:spPr>
            <a:xfrm>
              <a:off x="3759185" y="1044266"/>
              <a:ext cx="1226031" cy="524415"/>
            </a:xfrm>
            <a:prstGeom prst="roundRect">
              <a:avLst/>
            </a:prstGeom>
            <a:solidFill>
              <a:srgbClr val="8BE5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56" name="TextBox 19">
              <a:extLst>
                <a:ext uri="{FF2B5EF4-FFF2-40B4-BE49-F238E27FC236}">
                  <a16:creationId xmlns:a16="http://schemas.microsoft.com/office/drawing/2014/main" id="{7C0086DE-D8AE-4670-BC32-E6322EA011A4}"/>
                </a:ext>
              </a:extLst>
            </p:cNvPr>
            <p:cNvSpPr txBox="1"/>
            <p:nvPr/>
          </p:nvSpPr>
          <p:spPr>
            <a:xfrm>
              <a:off x="3806712" y="1159984"/>
              <a:ext cx="1103177" cy="292388"/>
            </a:xfrm>
            <a:prstGeom prst="rect">
              <a:avLst/>
            </a:prstGeom>
            <a:solidFill>
              <a:srgbClr val="8BE579"/>
            </a:solidFill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PIVOTE MINERÍA</a:t>
              </a:r>
            </a:p>
          </p:txBody>
        </p:sp>
      </p:grpSp>
      <p:grpSp>
        <p:nvGrpSpPr>
          <p:cNvPr id="5" name="Grupo 4">
            <a:extLst>
              <a:ext uri="{FF2B5EF4-FFF2-40B4-BE49-F238E27FC236}">
                <a16:creationId xmlns:a16="http://schemas.microsoft.com/office/drawing/2014/main" id="{85DD58EC-5679-4891-A052-DCD9E4D349BE}"/>
              </a:ext>
            </a:extLst>
          </p:cNvPr>
          <p:cNvGrpSpPr/>
          <p:nvPr/>
        </p:nvGrpSpPr>
        <p:grpSpPr>
          <a:xfrm>
            <a:off x="6099192" y="1795195"/>
            <a:ext cx="2692039" cy="524415"/>
            <a:chOff x="6593769" y="1120588"/>
            <a:chExt cx="2542071" cy="524415"/>
          </a:xfrm>
          <a:solidFill>
            <a:srgbClr val="76D6FF"/>
          </a:solidFill>
        </p:grpSpPr>
        <p:sp>
          <p:nvSpPr>
            <p:cNvPr id="57" name="Rectángulo: esquinas redondeadas 56">
              <a:extLst>
                <a:ext uri="{FF2B5EF4-FFF2-40B4-BE49-F238E27FC236}">
                  <a16:creationId xmlns:a16="http://schemas.microsoft.com/office/drawing/2014/main" id="{943EC234-9B60-4AB3-902D-A81E2AB1A529}"/>
                </a:ext>
              </a:extLst>
            </p:cNvPr>
            <p:cNvSpPr/>
            <p:nvPr/>
          </p:nvSpPr>
          <p:spPr>
            <a:xfrm>
              <a:off x="6593769" y="1120588"/>
              <a:ext cx="2542071" cy="52441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ACD61750-0B89-40E5-9131-730E472C29E3}"/>
                </a:ext>
              </a:extLst>
            </p:cNvPr>
            <p:cNvSpPr txBox="1"/>
            <p:nvPr/>
          </p:nvSpPr>
          <p:spPr>
            <a:xfrm>
              <a:off x="6646057" y="1260696"/>
              <a:ext cx="2434171" cy="29238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PIVOTE HIDROCARBUROS</a:t>
              </a:r>
              <a:endParaRPr kumimoji="0" lang="es-CO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</p:grpSp>
      <p:grpSp>
        <p:nvGrpSpPr>
          <p:cNvPr id="7" name="Grupo 1">
            <a:extLst>
              <a:ext uri="{FF2B5EF4-FFF2-40B4-BE49-F238E27FC236}">
                <a16:creationId xmlns:a16="http://schemas.microsoft.com/office/drawing/2014/main" id="{F2E6B6A5-229F-AE21-E302-F0B35663F9C8}"/>
              </a:ext>
            </a:extLst>
          </p:cNvPr>
          <p:cNvGrpSpPr/>
          <p:nvPr/>
        </p:nvGrpSpPr>
        <p:grpSpPr>
          <a:xfrm>
            <a:off x="400591" y="2414022"/>
            <a:ext cx="2654550" cy="304476"/>
            <a:chOff x="736518" y="1046768"/>
            <a:chExt cx="1226031" cy="569789"/>
          </a:xfrm>
        </p:grpSpPr>
        <p:sp>
          <p:nvSpPr>
            <p:cNvPr id="8" name="Rectángulo: esquinas redondeadas 11">
              <a:extLst>
                <a:ext uri="{FF2B5EF4-FFF2-40B4-BE49-F238E27FC236}">
                  <a16:creationId xmlns:a16="http://schemas.microsoft.com/office/drawing/2014/main" id="{DE1C9738-121E-D3B4-4622-1EC5F0FA1187}"/>
                </a:ext>
              </a:extLst>
            </p:cNvPr>
            <p:cNvSpPr/>
            <p:nvPr/>
          </p:nvSpPr>
          <p:spPr>
            <a:xfrm>
              <a:off x="736518" y="1092142"/>
              <a:ext cx="1226031" cy="524415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9" name="TextBox 19">
              <a:extLst>
                <a:ext uri="{FF2B5EF4-FFF2-40B4-BE49-F238E27FC236}">
                  <a16:creationId xmlns:a16="http://schemas.microsoft.com/office/drawing/2014/main" id="{1DB7A2F0-D00A-EFB8-CDB9-FE0FC1E37330}"/>
                </a:ext>
              </a:extLst>
            </p:cNvPr>
            <p:cNvSpPr txBox="1"/>
            <p:nvPr/>
          </p:nvSpPr>
          <p:spPr>
            <a:xfrm>
              <a:off x="797945" y="1046768"/>
              <a:ext cx="1103177" cy="54716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Plan 6G </a:t>
              </a:r>
            </a:p>
          </p:txBody>
        </p:sp>
      </p:grpSp>
      <p:sp>
        <p:nvSpPr>
          <p:cNvPr id="27" name="Rectángulo: esquinas redondeadas 11">
            <a:extLst>
              <a:ext uri="{FF2B5EF4-FFF2-40B4-BE49-F238E27FC236}">
                <a16:creationId xmlns:a16="http://schemas.microsoft.com/office/drawing/2014/main" id="{508302B5-A0C5-D125-859B-50385048E09C}"/>
              </a:ext>
            </a:extLst>
          </p:cNvPr>
          <p:cNvSpPr/>
          <p:nvPr/>
        </p:nvSpPr>
        <p:spPr>
          <a:xfrm>
            <a:off x="3280010" y="2456786"/>
            <a:ext cx="2654550" cy="280230"/>
          </a:xfrm>
          <a:prstGeom prst="roundRect">
            <a:avLst/>
          </a:prstGeom>
          <a:solidFill>
            <a:srgbClr val="8BE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3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sp>
        <p:nvSpPr>
          <p:cNvPr id="33" name="TextBox 19">
            <a:extLst>
              <a:ext uri="{FF2B5EF4-FFF2-40B4-BE49-F238E27FC236}">
                <a16:creationId xmlns:a16="http://schemas.microsoft.com/office/drawing/2014/main" id="{DE869A1C-C591-8B47-04FD-9F5111E326F3}"/>
              </a:ext>
            </a:extLst>
          </p:cNvPr>
          <p:cNvSpPr txBox="1"/>
          <p:nvPr/>
        </p:nvSpPr>
        <p:spPr>
          <a:xfrm>
            <a:off x="3130399" y="2444628"/>
            <a:ext cx="2818001" cy="2923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Política Minera para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el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cambio</a:t>
            </a:r>
            <a:endParaRPr kumimoji="0" lang="en-US" sz="1300" b="1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sp>
        <p:nvSpPr>
          <p:cNvPr id="66" name="TextBox 19">
            <a:extLst>
              <a:ext uri="{FF2B5EF4-FFF2-40B4-BE49-F238E27FC236}">
                <a16:creationId xmlns:a16="http://schemas.microsoft.com/office/drawing/2014/main" id="{6FD22E3E-B256-FCA7-CF3D-5871D801A783}"/>
              </a:ext>
            </a:extLst>
          </p:cNvPr>
          <p:cNvSpPr txBox="1"/>
          <p:nvPr/>
        </p:nvSpPr>
        <p:spPr>
          <a:xfrm>
            <a:off x="6150948" y="3451488"/>
            <a:ext cx="2679058" cy="468809"/>
          </a:xfrm>
          <a:prstGeom prst="roundRect">
            <a:avLst/>
          </a:prstGeom>
          <a:solidFill>
            <a:srgbClr val="76D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>
              <a:defRPr sz="1300" b="1">
                <a:latin typeface="Nunito Sans 7pt Black" pitchFamily="2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Exploración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energética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/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Nuevos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energéticos</a:t>
            </a:r>
            <a:endParaRPr kumimoji="0" lang="en-US" sz="13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grpSp>
        <p:nvGrpSpPr>
          <p:cNvPr id="15" name="Grupo 1">
            <a:extLst>
              <a:ext uri="{FF2B5EF4-FFF2-40B4-BE49-F238E27FC236}">
                <a16:creationId xmlns:a16="http://schemas.microsoft.com/office/drawing/2014/main" id="{9568758C-7AFF-7E0E-39BE-666D38A4C406}"/>
              </a:ext>
            </a:extLst>
          </p:cNvPr>
          <p:cNvGrpSpPr/>
          <p:nvPr/>
        </p:nvGrpSpPr>
        <p:grpSpPr>
          <a:xfrm>
            <a:off x="395815" y="4161763"/>
            <a:ext cx="2654550" cy="302690"/>
            <a:chOff x="736518" y="1050110"/>
            <a:chExt cx="1226031" cy="566447"/>
          </a:xfrm>
        </p:grpSpPr>
        <p:sp>
          <p:nvSpPr>
            <p:cNvPr id="16" name="Rectángulo: esquinas redondeadas 11">
              <a:extLst>
                <a:ext uri="{FF2B5EF4-FFF2-40B4-BE49-F238E27FC236}">
                  <a16:creationId xmlns:a16="http://schemas.microsoft.com/office/drawing/2014/main" id="{99929041-165E-A221-1A5C-23B396160191}"/>
                </a:ext>
              </a:extLst>
            </p:cNvPr>
            <p:cNvSpPr/>
            <p:nvPr/>
          </p:nvSpPr>
          <p:spPr>
            <a:xfrm>
              <a:off x="736518" y="1092142"/>
              <a:ext cx="1226031" cy="524415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17" name="TextBox 19">
              <a:extLst>
                <a:ext uri="{FF2B5EF4-FFF2-40B4-BE49-F238E27FC236}">
                  <a16:creationId xmlns:a16="http://schemas.microsoft.com/office/drawing/2014/main" id="{4776B678-EE74-DC1D-F944-5F8BA6A1D0B5}"/>
                </a:ext>
              </a:extLst>
            </p:cNvPr>
            <p:cNvSpPr txBox="1"/>
            <p:nvPr/>
          </p:nvSpPr>
          <p:spPr>
            <a:xfrm>
              <a:off x="828541" y="1050110"/>
              <a:ext cx="1103177" cy="547168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O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Eficiencia</a:t>
              </a:r>
              <a:r>
                <a:rPr kumimoji="0" lang="en-US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 </a:t>
              </a:r>
              <a:r>
                <a:rPr kumimoji="0" lang="en-US" sz="1300" b="1" i="0" u="none" strike="noStrike" kern="1200" cap="none" spc="0" normalizeH="0" baseline="0" noProof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Energética</a:t>
              </a:r>
              <a:r>
                <a:rPr kumimoji="0" lang="en-US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 </a:t>
              </a:r>
            </a:p>
          </p:txBody>
        </p:sp>
      </p:grpSp>
      <p:sp>
        <p:nvSpPr>
          <p:cNvPr id="18" name="CuadroTexto 17">
            <a:extLst>
              <a:ext uri="{FF2B5EF4-FFF2-40B4-BE49-F238E27FC236}">
                <a16:creationId xmlns:a16="http://schemas.microsoft.com/office/drawing/2014/main" id="{A63ECA29-0880-21B2-D187-FF7EBF4626F8}"/>
              </a:ext>
            </a:extLst>
          </p:cNvPr>
          <p:cNvSpPr txBox="1"/>
          <p:nvPr/>
        </p:nvSpPr>
        <p:spPr>
          <a:xfrm>
            <a:off x="9083080" y="2423750"/>
            <a:ext cx="2382606" cy="28392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B9BD5">
                  <a:lumMod val="60000"/>
                  <a:lumOff val="40000"/>
                </a:srgbClr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Comunicación estratégica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Gobernanza del dato y monitoreo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endParaRPr kumimoji="0" lang="es-CO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MX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Cooperación para la TEJ e inversión extranjera 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Regalías para la TEJ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75"/>
              </a:buClr>
              <a:buSzPct val="150000"/>
              <a:buFont typeface="Wingdings" panose="05000000000000000000" pitchFamily="2" charset="2"/>
              <a:buChar char="ü"/>
              <a:tabLst/>
              <a:defRPr/>
            </a:pPr>
            <a:r>
              <a:rPr kumimoji="0" lang="es-CO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Alianzas para el financiamiento</a:t>
            </a:r>
          </a:p>
        </p:txBody>
      </p:sp>
      <p:grpSp>
        <p:nvGrpSpPr>
          <p:cNvPr id="22" name="Grupo 21">
            <a:extLst>
              <a:ext uri="{FF2B5EF4-FFF2-40B4-BE49-F238E27FC236}">
                <a16:creationId xmlns:a16="http://schemas.microsoft.com/office/drawing/2014/main" id="{F684B37B-C0F6-35F6-AA82-E5CA7A4DDF56}"/>
              </a:ext>
            </a:extLst>
          </p:cNvPr>
          <p:cNvGrpSpPr/>
          <p:nvPr/>
        </p:nvGrpSpPr>
        <p:grpSpPr>
          <a:xfrm>
            <a:off x="8983658" y="1853740"/>
            <a:ext cx="2955693" cy="476741"/>
            <a:chOff x="6593769" y="1120588"/>
            <a:chExt cx="2742525" cy="524415"/>
          </a:xfrm>
          <a:solidFill>
            <a:srgbClr val="FF8775"/>
          </a:solidFill>
        </p:grpSpPr>
        <p:sp>
          <p:nvSpPr>
            <p:cNvPr id="25" name="Rectángulo: esquinas redondeadas 24">
              <a:extLst>
                <a:ext uri="{FF2B5EF4-FFF2-40B4-BE49-F238E27FC236}">
                  <a16:creationId xmlns:a16="http://schemas.microsoft.com/office/drawing/2014/main" id="{CDC4C660-2189-593B-B2E5-AF22462D99E5}"/>
                </a:ext>
              </a:extLst>
            </p:cNvPr>
            <p:cNvSpPr/>
            <p:nvPr/>
          </p:nvSpPr>
          <p:spPr>
            <a:xfrm>
              <a:off x="6593769" y="1120588"/>
              <a:ext cx="2734789" cy="52441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s-CO" sz="1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6826B80F-9033-7139-E7B0-A1FEEBCF7B32}"/>
                </a:ext>
              </a:extLst>
            </p:cNvPr>
            <p:cNvSpPr txBox="1"/>
            <p:nvPr/>
          </p:nvSpPr>
          <p:spPr>
            <a:xfrm>
              <a:off x="6738392" y="1221407"/>
              <a:ext cx="2597902" cy="32162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1300" b="1" i="0" u="none" strike="noStrike" kern="1200" cap="none" spc="0" normalizeH="0" baseline="0" noProof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"/>
                  <a:ea typeface="+mn-ea"/>
                  <a:cs typeface="+mn-cs"/>
                </a:rPr>
                <a:t>COMPONENTE TRANSVERSAL*</a:t>
              </a:r>
              <a:endParaRPr kumimoji="0" lang="es-CO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endParaRPr>
            </a:p>
          </p:txBody>
        </p:sp>
      </p:grpSp>
      <p:sp>
        <p:nvSpPr>
          <p:cNvPr id="70" name="Rectángulo: esquinas redondeadas 11">
            <a:extLst>
              <a:ext uri="{FF2B5EF4-FFF2-40B4-BE49-F238E27FC236}">
                <a16:creationId xmlns:a16="http://schemas.microsoft.com/office/drawing/2014/main" id="{B533EFF8-9636-66A6-CB7D-7B31BDAC82FA}"/>
              </a:ext>
            </a:extLst>
          </p:cNvPr>
          <p:cNvSpPr/>
          <p:nvPr/>
        </p:nvSpPr>
        <p:spPr>
          <a:xfrm>
            <a:off x="8991994" y="2519538"/>
            <a:ext cx="2947357" cy="476399"/>
          </a:xfrm>
          <a:prstGeom prst="roundRect">
            <a:avLst/>
          </a:prstGeom>
          <a:solidFill>
            <a:srgbClr val="FF8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Comunicación política-estratégica para consolidar el Cambio</a:t>
            </a:r>
            <a:endParaRPr kumimoji="0" lang="es-CO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sp>
        <p:nvSpPr>
          <p:cNvPr id="71" name="Rectángulo: esquinas redondeadas 11">
            <a:extLst>
              <a:ext uri="{FF2B5EF4-FFF2-40B4-BE49-F238E27FC236}">
                <a16:creationId xmlns:a16="http://schemas.microsoft.com/office/drawing/2014/main" id="{887D82B9-0402-57E1-6E7A-AC6FF77BBEA9}"/>
              </a:ext>
            </a:extLst>
          </p:cNvPr>
          <p:cNvSpPr/>
          <p:nvPr/>
        </p:nvSpPr>
        <p:spPr>
          <a:xfrm>
            <a:off x="8983657" y="3357427"/>
            <a:ext cx="2947356" cy="281370"/>
          </a:xfrm>
          <a:prstGeom prst="roundRect">
            <a:avLst/>
          </a:prstGeom>
          <a:solidFill>
            <a:srgbClr val="FF8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Transformación digital del sector</a:t>
            </a:r>
            <a:endParaRPr kumimoji="0" lang="es-CO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sp>
        <p:nvSpPr>
          <p:cNvPr id="73" name="Rectángulo: esquinas redondeadas 11">
            <a:extLst>
              <a:ext uri="{FF2B5EF4-FFF2-40B4-BE49-F238E27FC236}">
                <a16:creationId xmlns:a16="http://schemas.microsoft.com/office/drawing/2014/main" id="{0E937FDA-6432-2D44-1A1E-0943B16A8CAA}"/>
              </a:ext>
            </a:extLst>
          </p:cNvPr>
          <p:cNvSpPr/>
          <p:nvPr/>
        </p:nvSpPr>
        <p:spPr>
          <a:xfrm>
            <a:off x="8983658" y="4033824"/>
            <a:ext cx="2947356" cy="281370"/>
          </a:xfrm>
          <a:prstGeom prst="roundRect">
            <a:avLst/>
          </a:prstGeom>
          <a:solidFill>
            <a:srgbClr val="FF87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Movilización de recursos para la TEJ</a:t>
            </a:r>
            <a:endParaRPr kumimoji="0" lang="es-CO" sz="12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"/>
              <a:ea typeface="+mn-ea"/>
              <a:cs typeface="+mn-cs"/>
            </a:endParaRPr>
          </a:p>
        </p:txBody>
      </p:sp>
      <p:sp>
        <p:nvSpPr>
          <p:cNvPr id="6" name="Rectángulo: esquinas redondeadas 11">
            <a:extLst>
              <a:ext uri="{FF2B5EF4-FFF2-40B4-BE49-F238E27FC236}">
                <a16:creationId xmlns:a16="http://schemas.microsoft.com/office/drawing/2014/main" id="{65C04D33-232D-8188-1DC1-6A9198D41B8E}"/>
              </a:ext>
            </a:extLst>
          </p:cNvPr>
          <p:cNvSpPr/>
          <p:nvPr/>
        </p:nvSpPr>
        <p:spPr>
          <a:xfrm>
            <a:off x="3224494" y="3634968"/>
            <a:ext cx="2788133" cy="280230"/>
          </a:xfrm>
          <a:prstGeom prst="roundRect">
            <a:avLst/>
          </a:prstGeom>
          <a:solidFill>
            <a:srgbClr val="8BE5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Minería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productiva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y sostenible</a:t>
            </a:r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id="{FD554CF8-6983-9A1D-6FEF-1EFCA0FA1EE3}"/>
              </a:ext>
            </a:extLst>
          </p:cNvPr>
          <p:cNvSpPr txBox="1"/>
          <p:nvPr/>
        </p:nvSpPr>
        <p:spPr>
          <a:xfrm>
            <a:off x="6146977" y="2455018"/>
            <a:ext cx="2684782" cy="263480"/>
          </a:xfrm>
          <a:prstGeom prst="roundRect">
            <a:avLst/>
          </a:prstGeom>
          <a:solidFill>
            <a:srgbClr val="76D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CO"/>
            </a:defPPr>
            <a:lvl1pPr algn="ctr">
              <a:defRPr sz="1300" b="1">
                <a:latin typeface="Nunito Sans 7pt Black" pitchFamily="2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Gestión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de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recursos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y </a:t>
            </a:r>
            <a:r>
              <a:rPr kumimoji="0" lang="en-US" sz="13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reservas</a:t>
            </a:r>
            <a:r>
              <a:rPr kumimoji="0" 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"/>
                <a:ea typeface="+mn-ea"/>
                <a:cs typeface="+mn-cs"/>
              </a:rPr>
              <a:t> </a:t>
            </a: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id="{F4B8796A-8D01-7615-E639-633D78D6CFB9}"/>
              </a:ext>
            </a:extLst>
          </p:cNvPr>
          <p:cNvSpPr txBox="1"/>
          <p:nvPr/>
        </p:nvSpPr>
        <p:spPr>
          <a:xfrm>
            <a:off x="221343" y="6516152"/>
            <a:ext cx="12075886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s-CO" sz="1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 Aunque al componente transversal y sus elementos se les realiza seguimiento desde la Oficina de Planeación, no se incluyen las metas de estos dentro del Plan Estratégico Sectorial. </a:t>
            </a:r>
            <a:endParaRPr kumimoji="0" lang="en-US" sz="10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513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3">
            <a:extLst>
              <a:ext uri="{FF2B5EF4-FFF2-40B4-BE49-F238E27FC236}">
                <a16:creationId xmlns:a16="http://schemas.microsoft.com/office/drawing/2014/main" id="{A0F96AFB-704B-E35C-3C28-868B5E4CEECF}"/>
              </a:ext>
            </a:extLst>
          </p:cNvPr>
          <p:cNvSpPr txBox="1"/>
          <p:nvPr/>
        </p:nvSpPr>
        <p:spPr>
          <a:xfrm>
            <a:off x="5178922" y="6639446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www.minenergia.gov.co</a:t>
            </a:r>
          </a:p>
        </p:txBody>
      </p:sp>
      <p:sp>
        <p:nvSpPr>
          <p:cNvPr id="3" name="CuadroTexto 1">
            <a:extLst>
              <a:ext uri="{FF2B5EF4-FFF2-40B4-BE49-F238E27FC236}">
                <a16:creationId xmlns:a16="http://schemas.microsoft.com/office/drawing/2014/main" id="{05E76A31-CE90-1AF9-5E4E-8DDEC095E97A}"/>
              </a:ext>
            </a:extLst>
          </p:cNvPr>
          <p:cNvSpPr txBox="1"/>
          <p:nvPr/>
        </p:nvSpPr>
        <p:spPr>
          <a:xfrm>
            <a:off x="2350816" y="136207"/>
            <a:ext cx="10255086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 pitchFamily="2" charset="0"/>
                <a:ea typeface="Verdana" panose="020B0604030504040204" pitchFamily="34" charset="0"/>
                <a:cs typeface="+mn-cs"/>
              </a:rPr>
              <a:t>Metas </a:t>
            </a:r>
            <a:r>
              <a:rPr lang="es-CO" sz="2800">
                <a:solidFill>
                  <a:prstClr val="black">
                    <a:lumMod val="75000"/>
                    <a:lumOff val="25000"/>
                  </a:prstClr>
                </a:solidFill>
                <a:latin typeface="Nunito Sans 7pt Black" pitchFamily="2" charset="0"/>
                <a:ea typeface="Verdana" panose="020B0604030504040204" pitchFamily="34" charset="0"/>
              </a:rPr>
              <a:t>del Sector Minero Energético</a:t>
            </a:r>
            <a:endParaRPr kumimoji="0" lang="es-CO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Nunito Sans 7pt Black" pitchFamily="2" charset="0"/>
              <a:ea typeface="Verdana" panose="020B0604030504040204" pitchFamily="34" charset="0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/>
                <a:ea typeface="Verdana"/>
                <a:cs typeface="+mn-cs"/>
              </a:rPr>
              <a:t>Pivote de Energía </a:t>
            </a:r>
          </a:p>
        </p:txBody>
      </p:sp>
      <p:graphicFrame>
        <p:nvGraphicFramePr>
          <p:cNvPr id="5" name="Tabla 2">
            <a:extLst>
              <a:ext uri="{FF2B5EF4-FFF2-40B4-BE49-F238E27FC236}">
                <a16:creationId xmlns:a16="http://schemas.microsoft.com/office/drawing/2014/main" id="{5C2B7ABC-EA26-B20A-2012-94635B9267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035697"/>
              </p:ext>
            </p:extLst>
          </p:nvPr>
        </p:nvGraphicFramePr>
        <p:xfrm>
          <a:off x="372492" y="944582"/>
          <a:ext cx="11463908" cy="52403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3070">
                  <a:extLst>
                    <a:ext uri="{9D8B030D-6E8A-4147-A177-3AD203B41FA5}">
                      <a16:colId xmlns:a16="http://schemas.microsoft.com/office/drawing/2014/main" val="2887226635"/>
                    </a:ext>
                  </a:extLst>
                </a:gridCol>
                <a:gridCol w="3936191">
                  <a:extLst>
                    <a:ext uri="{9D8B030D-6E8A-4147-A177-3AD203B41FA5}">
                      <a16:colId xmlns:a16="http://schemas.microsoft.com/office/drawing/2014/main" val="2419667409"/>
                    </a:ext>
                  </a:extLst>
                </a:gridCol>
                <a:gridCol w="1541889">
                  <a:extLst>
                    <a:ext uri="{9D8B030D-6E8A-4147-A177-3AD203B41FA5}">
                      <a16:colId xmlns:a16="http://schemas.microsoft.com/office/drawing/2014/main" val="932794447"/>
                    </a:ext>
                  </a:extLst>
                </a:gridCol>
                <a:gridCol w="1218826">
                  <a:extLst>
                    <a:ext uri="{9D8B030D-6E8A-4147-A177-3AD203B41FA5}">
                      <a16:colId xmlns:a16="http://schemas.microsoft.com/office/drawing/2014/main" val="2317960519"/>
                    </a:ext>
                  </a:extLst>
                </a:gridCol>
                <a:gridCol w="1321620">
                  <a:extLst>
                    <a:ext uri="{9D8B030D-6E8A-4147-A177-3AD203B41FA5}">
                      <a16:colId xmlns:a16="http://schemas.microsoft.com/office/drawing/2014/main" val="2105497586"/>
                    </a:ext>
                  </a:extLst>
                </a:gridCol>
                <a:gridCol w="1252312">
                  <a:extLst>
                    <a:ext uri="{9D8B030D-6E8A-4147-A177-3AD203B41FA5}">
                      <a16:colId xmlns:a16="http://schemas.microsoft.com/office/drawing/2014/main" val="3106174475"/>
                    </a:ext>
                  </a:extLst>
                </a:gridCol>
              </a:tblGrid>
              <a:tr h="562055"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Prioridad Estratégica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Indicador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Unidad de medida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2024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2025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2026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892796"/>
                  </a:ext>
                </a:extLst>
              </a:tr>
              <a:tr h="843066">
                <a:tc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Comunidades Energéticas*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 i="0">
                          <a:latin typeface="Nunito Sans 10pt"/>
                        </a:rPr>
                        <a:t>Comunidades Energéticas implementadas </a:t>
                      </a:r>
                    </a:p>
                    <a:p>
                      <a:endParaRPr lang="es-CO" sz="1400" i="0">
                        <a:latin typeface="Nunito Sans 10pt"/>
                      </a:endParaRPr>
                    </a:p>
                    <a:p>
                      <a:r>
                        <a:rPr lang="es-CO" sz="1400" i="0">
                          <a:latin typeface="Nunito Sans 10pt"/>
                        </a:rPr>
                        <a:t>Municipios energéticos implementados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i="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i="0" dirty="0">
                          <a:latin typeface="Nunito Sans 10pt"/>
                        </a:rPr>
                        <a:t>300</a:t>
                      </a:r>
                    </a:p>
                    <a:p>
                      <a:pPr algn="ctr"/>
                      <a:endParaRPr lang="es-CO" sz="1400" i="0" dirty="0">
                        <a:latin typeface="Nunito Sans 10pt"/>
                      </a:endParaRPr>
                    </a:p>
                    <a:p>
                      <a:pPr algn="ctr"/>
                      <a:r>
                        <a:rPr lang="es-CO" sz="1400" i="0" dirty="0">
                          <a:latin typeface="Nunito Sans 10pt"/>
                        </a:rPr>
                        <a:t>15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i="0">
                          <a:latin typeface="Nunito Sans 10pt"/>
                        </a:rPr>
                        <a:t>7.500</a:t>
                      </a:r>
                    </a:p>
                    <a:p>
                      <a:pPr algn="ctr"/>
                      <a:endParaRPr lang="es-CO" sz="1400" i="0">
                        <a:latin typeface="Nunito Sans 10pt"/>
                      </a:endParaRPr>
                    </a:p>
                    <a:p>
                      <a:pPr algn="ctr"/>
                      <a:r>
                        <a:rPr lang="es-CO" sz="1400" i="0">
                          <a:latin typeface="Nunito Sans 10pt"/>
                        </a:rPr>
                        <a:t>30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i="0" dirty="0">
                          <a:latin typeface="Nunito Sans 10pt"/>
                        </a:rPr>
                        <a:t>15.000</a:t>
                      </a:r>
                    </a:p>
                    <a:p>
                      <a:pPr algn="ctr"/>
                      <a:endParaRPr lang="es-CO" sz="1400" i="0" dirty="0">
                        <a:latin typeface="Nunito Sans 10pt"/>
                      </a:endParaRPr>
                    </a:p>
                    <a:p>
                      <a:pPr algn="ctr"/>
                      <a:r>
                        <a:rPr lang="es-CO" sz="1400" i="0" dirty="0">
                          <a:latin typeface="Nunito Sans 10pt"/>
                        </a:rPr>
                        <a:t>40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29840"/>
                  </a:ext>
                </a:extLst>
              </a:tr>
              <a:tr h="562055">
                <a:tc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Proyectos FNCER a gran escala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>
                          <a:latin typeface="Nunito Sans 10pt"/>
                        </a:rPr>
                        <a:t>Nueva capacidad FNCER en la matriz eléctrica del país (En operación y declarada en pruebas)</a:t>
                      </a:r>
                      <a:endParaRPr lang="es-CO" sz="14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MW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3.000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6.000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06567"/>
                  </a:ext>
                </a:extLst>
              </a:tr>
              <a:tr h="562055">
                <a:tc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Costos de la Energía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>
                          <a:latin typeface="Nunito Sans 10pt"/>
                        </a:rPr>
                        <a:t>Porcentaje de disminución de la factura de energía eléctrica</a:t>
                      </a:r>
                      <a:endParaRPr lang="es-CO" sz="14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30%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527614"/>
                  </a:ext>
                </a:extLst>
              </a:tr>
              <a:tr h="79348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b="1" kern="1200">
                          <a:solidFill>
                            <a:schemeClr val="tx1"/>
                          </a:solidFill>
                          <a:latin typeface="Nunito Sans 10pt"/>
                          <a:ea typeface="+mn-ea"/>
                          <a:cs typeface="+mn-cs"/>
                        </a:rPr>
                        <a:t>Plantas</a:t>
                      </a:r>
                      <a:endParaRPr lang="es-CO" sz="1400" b="1">
                        <a:latin typeface="Nunito Sans 10pt"/>
                      </a:endParaRP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>
                          <a:latin typeface="Nunito Sans 10pt"/>
                        </a:rPr>
                        <a:t>Consecución de financiación para la implementación de un plan de transición de Termoeléctricas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80%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410252"/>
                  </a:ext>
                </a:extLst>
              </a:tr>
              <a:tr h="793489">
                <a:tc vMerge="1">
                  <a:txBody>
                    <a:bodyPr/>
                    <a:lstStyle/>
                    <a:p>
                      <a:endParaRPr lang="es-CO" sz="1400" b="1"/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>
                          <a:latin typeface="Nunito Sans 10pt"/>
                        </a:rPr>
                        <a:t>Estructuración y consecución de financiamiento para la red de generación de energía del Pacífico (Micay y Pequeñas Centrales Hidroeléctricas –PCH-)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60%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465266"/>
                  </a:ext>
                </a:extLst>
              </a:tr>
              <a:tr h="562055">
                <a:tc rowSpan="2"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Electromovilidad</a:t>
                      </a:r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>
                          <a:latin typeface="Nunito Sans 10pt"/>
                        </a:rPr>
                        <a:t>Número de vehículos eléctricos implementados de diferentes categorías, de bajas y cero emisiones</a:t>
                      </a:r>
                      <a:endParaRPr lang="es-CO" sz="14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325033"/>
                  </a:ext>
                </a:extLst>
              </a:tr>
              <a:tr h="562055">
                <a:tc vMerge="1">
                  <a:txBody>
                    <a:bodyPr/>
                    <a:lstStyle/>
                    <a:p>
                      <a:endParaRPr lang="es-CO" sz="1400" b="1"/>
                    </a:p>
                  </a:txBody>
                  <a:tcPr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400">
                          <a:latin typeface="Nunito Sans 10pt"/>
                        </a:rPr>
                        <a:t>Nuevas estaciones de carga eléctrica (conectores) y electrolineras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Número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50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latin typeface="Nunito Sans 10pt"/>
                        </a:rPr>
                        <a:t>100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42692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08CC25F-DC01-6EAA-61DA-BF100FD12B75}"/>
              </a:ext>
            </a:extLst>
          </p:cNvPr>
          <p:cNvSpPr txBox="1"/>
          <p:nvPr/>
        </p:nvSpPr>
        <p:spPr>
          <a:xfrm>
            <a:off x="372492" y="6289063"/>
            <a:ext cx="12075886" cy="2462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n-US" sz="1000">
                <a:latin typeface="Calibri" panose="020F0502020204030204"/>
              </a:rPr>
              <a:t>* I</a:t>
            </a:r>
            <a:r>
              <a:rPr lang="es-CO" sz="1000" err="1">
                <a:latin typeface="Calibri" panose="020F0502020204030204"/>
              </a:rPr>
              <a:t>mplementadas</a:t>
            </a:r>
            <a:r>
              <a:rPr lang="es-CO" sz="1000">
                <a:latin typeface="Calibri" panose="020F0502020204030204"/>
              </a:rPr>
              <a:t> por el gobierno y particulares. Se estima como escenario base (Proyecto tipo), que la Comunidad Energética considera aproximadamente </a:t>
            </a:r>
            <a:r>
              <a:rPr lang="es-ES" sz="1000">
                <a:latin typeface="Calibri" panose="020F0502020204030204"/>
              </a:rPr>
              <a:t>60 usuarios, 180 personas beneficiadas.</a:t>
            </a:r>
            <a:endParaRPr lang="en-US" sz="1000"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372770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04F1C3C-1A1D-F47B-F152-36BA339CE193}"/>
              </a:ext>
            </a:extLst>
          </p:cNvPr>
          <p:cNvSpPr txBox="1"/>
          <p:nvPr/>
        </p:nvSpPr>
        <p:spPr>
          <a:xfrm>
            <a:off x="5283117" y="6639446"/>
            <a:ext cx="162576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Nunito Sans 10pt"/>
                <a:ea typeface="+mn-ea"/>
                <a:cs typeface="+mn-cs"/>
              </a:rPr>
              <a:t>www.minenergia.gov.co</a:t>
            </a:r>
          </a:p>
        </p:txBody>
      </p:sp>
      <p:sp>
        <p:nvSpPr>
          <p:cNvPr id="6" name="CuadroTexto 1">
            <a:extLst>
              <a:ext uri="{FF2B5EF4-FFF2-40B4-BE49-F238E27FC236}">
                <a16:creationId xmlns:a16="http://schemas.microsoft.com/office/drawing/2014/main" id="{2DFF16D9-B7ED-16C4-E2BF-23C5E8503C06}"/>
              </a:ext>
            </a:extLst>
          </p:cNvPr>
          <p:cNvSpPr txBox="1"/>
          <p:nvPr/>
        </p:nvSpPr>
        <p:spPr>
          <a:xfrm>
            <a:off x="2188512" y="127253"/>
            <a:ext cx="7698862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 pitchFamily="2" charset="0"/>
                <a:ea typeface="Verdana" panose="020B0604030504040204" pitchFamily="34" charset="0"/>
                <a:cs typeface="+mn-cs"/>
              </a:rPr>
              <a:t>Metas </a:t>
            </a:r>
            <a:r>
              <a:rPr lang="es-CO" sz="2800">
                <a:solidFill>
                  <a:prstClr val="black">
                    <a:lumMod val="75000"/>
                    <a:lumOff val="25000"/>
                  </a:prstClr>
                </a:solidFill>
                <a:latin typeface="Nunito Sans 7pt Black" pitchFamily="2" charset="0"/>
                <a:ea typeface="Verdana" panose="020B0604030504040204" pitchFamily="34" charset="0"/>
              </a:rPr>
              <a:t>del Sector Minero Energético</a:t>
            </a:r>
            <a:endParaRPr kumimoji="0" lang="es-CO" sz="2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Nunito Sans 7pt Black" pitchFamily="2" charset="0"/>
              <a:ea typeface="Verdana" panose="020B0604030504040204" pitchFamily="34" charset="0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10pt"/>
                <a:ea typeface="Verdana"/>
                <a:cs typeface="+mn-cs"/>
              </a:rPr>
              <a:t>Pivote de Minería </a:t>
            </a:r>
          </a:p>
        </p:txBody>
      </p:sp>
      <p:graphicFrame>
        <p:nvGraphicFramePr>
          <p:cNvPr id="8" name="Tabla 2">
            <a:extLst>
              <a:ext uri="{FF2B5EF4-FFF2-40B4-BE49-F238E27FC236}">
                <a16:creationId xmlns:a16="http://schemas.microsoft.com/office/drawing/2014/main" id="{9D56C28A-493E-D1E8-82D1-1ABF47539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809658"/>
              </p:ext>
            </p:extLst>
          </p:nvPr>
        </p:nvGraphicFramePr>
        <p:xfrm>
          <a:off x="324571" y="927471"/>
          <a:ext cx="11426743" cy="49462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3103">
                  <a:extLst>
                    <a:ext uri="{9D8B030D-6E8A-4147-A177-3AD203B41FA5}">
                      <a16:colId xmlns:a16="http://schemas.microsoft.com/office/drawing/2014/main" val="2887226635"/>
                    </a:ext>
                  </a:extLst>
                </a:gridCol>
                <a:gridCol w="5045868">
                  <a:extLst>
                    <a:ext uri="{9D8B030D-6E8A-4147-A177-3AD203B41FA5}">
                      <a16:colId xmlns:a16="http://schemas.microsoft.com/office/drawing/2014/main" val="2419667409"/>
                    </a:ext>
                  </a:extLst>
                </a:gridCol>
                <a:gridCol w="1141123">
                  <a:extLst>
                    <a:ext uri="{9D8B030D-6E8A-4147-A177-3AD203B41FA5}">
                      <a16:colId xmlns:a16="http://schemas.microsoft.com/office/drawing/2014/main" val="932794447"/>
                    </a:ext>
                  </a:extLst>
                </a:gridCol>
                <a:gridCol w="1021405">
                  <a:extLst>
                    <a:ext uri="{9D8B030D-6E8A-4147-A177-3AD203B41FA5}">
                      <a16:colId xmlns:a16="http://schemas.microsoft.com/office/drawing/2014/main" val="2317960519"/>
                    </a:ext>
                  </a:extLst>
                </a:gridCol>
                <a:gridCol w="1070042">
                  <a:extLst>
                    <a:ext uri="{9D8B030D-6E8A-4147-A177-3AD203B41FA5}">
                      <a16:colId xmlns:a16="http://schemas.microsoft.com/office/drawing/2014/main" val="2105497586"/>
                    </a:ext>
                  </a:extLst>
                </a:gridCol>
                <a:gridCol w="1085202">
                  <a:extLst>
                    <a:ext uri="{9D8B030D-6E8A-4147-A177-3AD203B41FA5}">
                      <a16:colId xmlns:a16="http://schemas.microsoft.com/office/drawing/2014/main" val="3106174475"/>
                    </a:ext>
                  </a:extLst>
                </a:gridCol>
              </a:tblGrid>
              <a:tr h="403235"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Prioridad Estratégica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Indicador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Unidad de medida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Meta </a:t>
                      </a:r>
                      <a:r>
                        <a:rPr lang="es-CO" sz="1300" b="1" err="1">
                          <a:latin typeface="Nunito Sans 10pt"/>
                        </a:rPr>
                        <a:t>acum</a:t>
                      </a:r>
                      <a:r>
                        <a:rPr lang="es-CO" sz="1300" b="1">
                          <a:latin typeface="Nunito Sans 10pt"/>
                        </a:rPr>
                        <a:t> 2024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Meta </a:t>
                      </a:r>
                      <a:r>
                        <a:rPr lang="es-CO" sz="1300" b="1" err="1">
                          <a:latin typeface="Nunito Sans 10pt"/>
                        </a:rPr>
                        <a:t>acum</a:t>
                      </a:r>
                      <a:r>
                        <a:rPr lang="es-CO" sz="1300" b="1">
                          <a:latin typeface="Nunito Sans 10pt"/>
                        </a:rPr>
                        <a:t> 2025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b="1">
                          <a:latin typeface="Nunito Sans 10pt"/>
                        </a:rPr>
                        <a:t>Meta </a:t>
                      </a:r>
                      <a:r>
                        <a:rPr lang="es-CO" sz="1300" b="1" err="1">
                          <a:latin typeface="Nunito Sans 10pt"/>
                        </a:rPr>
                        <a:t>acum</a:t>
                      </a:r>
                      <a:r>
                        <a:rPr lang="es-CO" sz="1300" b="1">
                          <a:latin typeface="Nunito Sans 10pt"/>
                        </a:rPr>
                        <a:t> 2026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892796"/>
                  </a:ext>
                </a:extLst>
              </a:tr>
              <a:tr h="403235">
                <a:tc rowSpan="2">
                  <a:txBody>
                    <a:bodyPr/>
                    <a:lstStyle/>
                    <a:p>
                      <a:r>
                        <a:rPr lang="es-CO" sz="1300" b="1">
                          <a:latin typeface="Nunito Sans 10pt"/>
                        </a:rPr>
                        <a:t>Nuevo Marco Regulatorio para la Minería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Radicación a Congreso de la Nueva Ley Minera consultada con sujetos étnicos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29840"/>
                  </a:ext>
                </a:extLst>
              </a:tr>
              <a:tr h="455187">
                <a:tc vMerge="1">
                  <a:txBody>
                    <a:bodyPr/>
                    <a:lstStyle/>
                    <a:p>
                      <a:endParaRPr lang="es-CO" sz="1400" b="1">
                        <a:latin typeface="Nunito Sans 10pt"/>
                      </a:endParaRP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Adopción de actos administrativos para la transformación progresiva del sector minero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50%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80%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858304"/>
                  </a:ext>
                </a:extLst>
              </a:tr>
              <a:tr h="856874">
                <a:tc>
                  <a:txBody>
                    <a:bodyPr/>
                    <a:lstStyle/>
                    <a:p>
                      <a:r>
                        <a:rPr lang="es-CO" sz="1300" b="1">
                          <a:latin typeface="Nunito Sans 10pt"/>
                        </a:rPr>
                        <a:t>Empresa pública para el sector minero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300">
                          <a:latin typeface="Nunito Sans 10pt"/>
                        </a:rPr>
                        <a:t>Consolidación de empresa pública del sector minero con estructura orgánica y presupuesto / solución comercialización minerales</a:t>
                      </a:r>
                    </a:p>
                    <a:p>
                      <a:r>
                        <a:rPr lang="es-ES" sz="1200" i="1">
                          <a:latin typeface="Nunito Sans 10pt"/>
                        </a:rPr>
                        <a:t>       - Discusión y viabilidad proyecto de Ley Ecominerales en el Congreso</a:t>
                      </a:r>
                    </a:p>
                    <a:p>
                      <a:r>
                        <a:rPr lang="es-ES" sz="1200" i="1">
                          <a:latin typeface="Nunito Sans 10pt"/>
                        </a:rPr>
                        <a:t>      - Adquisición a través del mecanismo de enajenación temprana  de empresas mineras bajo la administración de la SAE</a:t>
                      </a:r>
                      <a:endParaRPr lang="es-CO" sz="1200" i="1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50%</a:t>
                      </a: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endParaRPr lang="es-CO" sz="1200">
                        <a:solidFill>
                          <a:schemeClr val="tx1"/>
                        </a:solidFill>
                        <a:latin typeface="Nunito Sans 10pt"/>
                      </a:endParaRP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509647"/>
                  </a:ext>
                </a:extLst>
              </a:tr>
              <a:tr h="239421">
                <a:tc rowSpan="2">
                  <a:txBody>
                    <a:bodyPr/>
                    <a:lstStyle/>
                    <a:p>
                      <a:r>
                        <a:rPr lang="es-CO" sz="1300" b="1">
                          <a:latin typeface="Nunito Sans 10pt"/>
                        </a:rPr>
                        <a:t>Plan de Conocimiento Geocientífico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>
                          <a:latin typeface="Nunito Sans 10pt"/>
                        </a:rPr>
                        <a:t>Formulación del Plan Nacional de Conocimiento Geocientífico</a:t>
                      </a:r>
                      <a:endParaRPr lang="es-CO" sz="13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06567"/>
                  </a:ext>
                </a:extLst>
              </a:tr>
              <a:tr h="474796">
                <a:tc vMerge="1">
                  <a:txBody>
                    <a:bodyPr/>
                    <a:lstStyle/>
                    <a:p>
                      <a:endParaRPr lang="es-CO" sz="1400" b="1">
                        <a:latin typeface="Nunito Sans 10pt"/>
                      </a:endParaRP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300" dirty="0">
                          <a:latin typeface="Nunito Sans 10pt"/>
                        </a:rPr>
                        <a:t>Porcentaje de avance del Informe de Conocimiento </a:t>
                      </a:r>
                      <a:r>
                        <a:rPr lang="es-ES" sz="1300" dirty="0" err="1">
                          <a:latin typeface="Nunito Sans 10pt"/>
                        </a:rPr>
                        <a:t>Geocientífico</a:t>
                      </a:r>
                      <a:r>
                        <a:rPr lang="es-ES" sz="1300" dirty="0">
                          <a:latin typeface="Nunito Sans 10pt"/>
                        </a:rPr>
                        <a:t> del País</a:t>
                      </a:r>
                      <a:endParaRPr lang="es-CO" sz="1300" dirty="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3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dirty="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dirty="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1430"/>
                  </a:ext>
                </a:extLst>
              </a:tr>
              <a:tr h="403235">
                <a:tc rowSpan="2">
                  <a:txBody>
                    <a:bodyPr/>
                    <a:lstStyle/>
                    <a:p>
                      <a:r>
                        <a:rPr lang="es-CO" sz="1300" b="1">
                          <a:latin typeface="Nunito Sans 10pt"/>
                        </a:rPr>
                        <a:t>Distritos Mineros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Delimitación de Distritos para la Paz en zonas de alta presencia de la minería informal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8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325033"/>
                  </a:ext>
                </a:extLst>
              </a:tr>
              <a:tr h="4047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Delimitación de Distritos Mineros para la Transición Energética Justa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3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202886"/>
                  </a:ext>
                </a:extLst>
              </a:tr>
              <a:tr h="403235">
                <a:tc>
                  <a:txBody>
                    <a:bodyPr/>
                    <a:lstStyle/>
                    <a:p>
                      <a:r>
                        <a:rPr lang="es-CO" sz="1300" b="1" dirty="0">
                          <a:latin typeface="Nunito Sans 10pt"/>
                        </a:rPr>
                        <a:t>Corredor de Vida del Cesar*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300">
                          <a:latin typeface="Nunito Sans 10pt"/>
                        </a:rPr>
                        <a:t>Implementación y/o atracción de proyectos ancla de diversificación productiva.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15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037246"/>
                  </a:ext>
                </a:extLst>
              </a:tr>
              <a:tr h="239421">
                <a:tc>
                  <a:txBody>
                    <a:bodyPr/>
                    <a:lstStyle/>
                    <a:p>
                      <a:r>
                        <a:rPr lang="es-CO" sz="1300" b="1">
                          <a:latin typeface="Nunito Sans 10pt"/>
                        </a:rPr>
                        <a:t>Minerales Estratégicos </a:t>
                      </a:r>
                    </a:p>
                  </a:txBody>
                  <a:tcPr anchor="ctr">
                    <a:solidFill>
                      <a:srgbClr val="8BE57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CO" sz="1300" dirty="0">
                          <a:latin typeface="Nunito Sans 10pt"/>
                        </a:rPr>
                        <a:t>Cadenas de valor de minerales estratégicos implementadas**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latin typeface="Nunito Sans 10pt"/>
                        </a:rPr>
                        <a:t>Número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1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>
                          <a:solidFill>
                            <a:schemeClr val="tx1"/>
                          </a:solidFill>
                          <a:latin typeface="Nunito Sans 10pt"/>
                        </a:rPr>
                        <a:t>2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dirty="0">
                          <a:solidFill>
                            <a:schemeClr val="tx1"/>
                          </a:solidFill>
                          <a:latin typeface="Nunito Sans 10pt"/>
                        </a:rPr>
                        <a:t>4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04596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150DEEE-2EFB-13BF-EA36-66CCC3E641F6}"/>
              </a:ext>
            </a:extLst>
          </p:cNvPr>
          <p:cNvSpPr txBox="1"/>
          <p:nvPr/>
        </p:nvSpPr>
        <p:spPr>
          <a:xfrm>
            <a:off x="324570" y="6035411"/>
            <a:ext cx="11426743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lang="es-CO" sz="1000" dirty="0">
                <a:solidFill>
                  <a:prstClr val="black"/>
                </a:solidFill>
                <a:latin typeface="Calibri" panose="020F0502020204030204"/>
              </a:rPr>
              <a:t>*Esta prioridad está contenida en uno de los Distritos</a:t>
            </a:r>
            <a:r>
              <a:rPr lang="en-US" sz="10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s-ES" sz="1000" dirty="0">
                <a:solidFill>
                  <a:prstClr val="black"/>
                </a:solidFill>
                <a:latin typeface="Calibri" panose="020F0502020204030204"/>
              </a:rPr>
              <a:t>Mineros para la Transición Energética Justa que se pretende delimitar. </a:t>
            </a:r>
            <a:endParaRPr lang="en-US" sz="1000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r>
              <a:rPr lang="pt-BR" sz="1000" dirty="0">
                <a:solidFill>
                  <a:prstClr val="black"/>
                </a:solidFill>
                <a:latin typeface="Calibri" panose="020F0502020204030204"/>
              </a:rPr>
              <a:t>** Arenas silíceas, Coque, Cobre, Rocas Fosfóricas.</a:t>
            </a:r>
          </a:p>
          <a:p>
            <a:pPr>
              <a:defRPr/>
            </a:pPr>
            <a:endParaRPr lang="en-US" sz="1000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73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3">
            <a:extLst>
              <a:ext uri="{FF2B5EF4-FFF2-40B4-BE49-F238E27FC236}">
                <a16:creationId xmlns:a16="http://schemas.microsoft.com/office/drawing/2014/main" id="{60811041-7301-FA28-C179-EA40A2028F77}"/>
              </a:ext>
            </a:extLst>
          </p:cNvPr>
          <p:cNvSpPr txBox="1"/>
          <p:nvPr/>
        </p:nvSpPr>
        <p:spPr>
          <a:xfrm>
            <a:off x="5178922" y="6639446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www.minenergia.gov.co</a:t>
            </a:r>
          </a:p>
        </p:txBody>
      </p:sp>
      <p:sp>
        <p:nvSpPr>
          <p:cNvPr id="3" name="CuadroTexto 1">
            <a:extLst>
              <a:ext uri="{FF2B5EF4-FFF2-40B4-BE49-F238E27FC236}">
                <a16:creationId xmlns:a16="http://schemas.microsoft.com/office/drawing/2014/main" id="{5E431FAD-340A-E22F-449A-88CFDA81873D}"/>
              </a:ext>
            </a:extLst>
          </p:cNvPr>
          <p:cNvSpPr txBox="1"/>
          <p:nvPr/>
        </p:nvSpPr>
        <p:spPr>
          <a:xfrm>
            <a:off x="2079634" y="165640"/>
            <a:ext cx="7698862" cy="80021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 pitchFamily="2" charset="0"/>
                <a:ea typeface="Verdana" panose="020B0604030504040204" pitchFamily="34" charset="0"/>
                <a:cs typeface="+mn-cs"/>
              </a:rPr>
              <a:t>Metas </a:t>
            </a:r>
            <a:r>
              <a:rPr lang="es-CO" sz="2800">
                <a:solidFill>
                  <a:prstClr val="black">
                    <a:lumMod val="75000"/>
                    <a:lumOff val="25000"/>
                  </a:prstClr>
                </a:solidFill>
                <a:latin typeface="Nunito Sans 7pt Black" pitchFamily="2" charset="0"/>
                <a:ea typeface="Verdana" panose="020B0604030504040204" pitchFamily="34" charset="0"/>
              </a:rPr>
              <a:t>del Sector Minero Energético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/>
                <a:ea typeface="Verdana"/>
                <a:cs typeface="+mn-cs"/>
              </a:rPr>
              <a:t>Pivote de Hidrocarburos </a:t>
            </a:r>
          </a:p>
        </p:txBody>
      </p:sp>
      <p:graphicFrame>
        <p:nvGraphicFramePr>
          <p:cNvPr id="4" name="Tabla 2">
            <a:extLst>
              <a:ext uri="{FF2B5EF4-FFF2-40B4-BE49-F238E27FC236}">
                <a16:creationId xmlns:a16="http://schemas.microsoft.com/office/drawing/2014/main" id="{0519BC25-7607-1623-3864-D1B094CEC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233196"/>
              </p:ext>
            </p:extLst>
          </p:nvPr>
        </p:nvGraphicFramePr>
        <p:xfrm>
          <a:off x="363398" y="1311541"/>
          <a:ext cx="11465204" cy="44827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0046">
                  <a:extLst>
                    <a:ext uri="{9D8B030D-6E8A-4147-A177-3AD203B41FA5}">
                      <a16:colId xmlns:a16="http://schemas.microsoft.com/office/drawing/2014/main" val="2887226635"/>
                    </a:ext>
                  </a:extLst>
                </a:gridCol>
                <a:gridCol w="4585194">
                  <a:extLst>
                    <a:ext uri="{9D8B030D-6E8A-4147-A177-3AD203B41FA5}">
                      <a16:colId xmlns:a16="http://schemas.microsoft.com/office/drawing/2014/main" val="2419667409"/>
                    </a:ext>
                  </a:extLst>
                </a:gridCol>
                <a:gridCol w="1334530">
                  <a:extLst>
                    <a:ext uri="{9D8B030D-6E8A-4147-A177-3AD203B41FA5}">
                      <a16:colId xmlns:a16="http://schemas.microsoft.com/office/drawing/2014/main" val="932794447"/>
                    </a:ext>
                  </a:extLst>
                </a:gridCol>
                <a:gridCol w="1161535">
                  <a:extLst>
                    <a:ext uri="{9D8B030D-6E8A-4147-A177-3AD203B41FA5}">
                      <a16:colId xmlns:a16="http://schemas.microsoft.com/office/drawing/2014/main" val="2317960519"/>
                    </a:ext>
                  </a:extLst>
                </a:gridCol>
                <a:gridCol w="1189434">
                  <a:extLst>
                    <a:ext uri="{9D8B030D-6E8A-4147-A177-3AD203B41FA5}">
                      <a16:colId xmlns:a16="http://schemas.microsoft.com/office/drawing/2014/main" val="2105497586"/>
                    </a:ext>
                  </a:extLst>
                </a:gridCol>
                <a:gridCol w="1124465">
                  <a:extLst>
                    <a:ext uri="{9D8B030D-6E8A-4147-A177-3AD203B41FA5}">
                      <a16:colId xmlns:a16="http://schemas.microsoft.com/office/drawing/2014/main" val="3106174475"/>
                    </a:ext>
                  </a:extLst>
                </a:gridCol>
              </a:tblGrid>
              <a:tr h="547411"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Prioridad Estratégica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Indicador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Unidad de medida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2024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2025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 b="1">
                          <a:latin typeface="Nunito Sans 10pt"/>
                        </a:rPr>
                        <a:t>Meta </a:t>
                      </a:r>
                      <a:r>
                        <a:rPr lang="es-CO" sz="1400" b="1" err="1">
                          <a:latin typeface="Nunito Sans 10pt"/>
                        </a:rPr>
                        <a:t>acum</a:t>
                      </a:r>
                      <a:r>
                        <a:rPr lang="es-CO" sz="1400" b="1">
                          <a:latin typeface="Nunito Sans 10pt"/>
                        </a:rPr>
                        <a:t> 2026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892796"/>
                  </a:ext>
                </a:extLst>
              </a:tr>
              <a:tr h="876300">
                <a:tc rowSpan="2">
                  <a:txBody>
                    <a:bodyPr/>
                    <a:lstStyle/>
                    <a:p>
                      <a:r>
                        <a:rPr lang="es-ES" sz="1400" b="1" kern="1200">
                          <a:solidFill>
                            <a:schemeClr val="tx1"/>
                          </a:solidFill>
                          <a:latin typeface="Nunito Sans 10pt"/>
                          <a:ea typeface="+mn-ea"/>
                          <a:cs typeface="+mn-cs"/>
                        </a:rPr>
                        <a:t>Incorporar reservas de hidrocarburos</a:t>
                      </a:r>
                      <a:endParaRPr lang="es-CO" sz="1400" b="1" kern="1200">
                        <a:solidFill>
                          <a:schemeClr val="tx1"/>
                        </a:solidFill>
                        <a:latin typeface="Nunito Sans 10p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1400">
                          <a:solidFill>
                            <a:schemeClr val="tx1"/>
                          </a:solidFill>
                          <a:latin typeface="Nunito Sans 10pt"/>
                        </a:rPr>
                        <a:t>Producción de petróleo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solidFill>
                            <a:schemeClr val="tx1"/>
                          </a:solidFill>
                          <a:latin typeface="Nunito Sans 10pt"/>
                        </a:rPr>
                        <a:t>Número de Barriles por día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solidFill>
                            <a:schemeClr val="tx1"/>
                          </a:solidFill>
                          <a:latin typeface="Nunito Sans 10pt"/>
                        </a:rPr>
                        <a:t>800.000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>
                          <a:solidFill>
                            <a:schemeClr val="tx1"/>
                          </a:solidFill>
                          <a:latin typeface="Nunito Sans 10pt"/>
                        </a:rPr>
                        <a:t>800.000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>
                          <a:solidFill>
                            <a:schemeClr val="tx1"/>
                          </a:solidFill>
                          <a:latin typeface="Nunito Sans 10pt"/>
                        </a:rPr>
                        <a:t>800.000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29840"/>
                  </a:ext>
                </a:extLst>
              </a:tr>
              <a:tr h="322006">
                <a:tc vMerge="1">
                  <a:txBody>
                    <a:bodyPr/>
                    <a:lstStyle/>
                    <a:p>
                      <a:endParaRPr lang="es-CO" sz="14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>
                          <a:latin typeface="Nunito Sans 10pt"/>
                        </a:rPr>
                        <a:t>Porcentaje de factor de recobro último esperado</a:t>
                      </a:r>
                      <a:endParaRPr lang="es-CO" sz="14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20.01%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20.05%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20.09%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4486216"/>
                  </a:ext>
                </a:extLst>
              </a:tr>
              <a:tr h="547411">
                <a:tc rowSpan="2"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Hidrógeno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1400">
                          <a:latin typeface="Nunito Sans 10pt"/>
                        </a:rPr>
                        <a:t>Puesta en funcionamiento de plataforma de registro de proyectos asociados co</a:t>
                      </a:r>
                      <a:r>
                        <a:rPr lang="es-CO" sz="1400" kern="1200">
                          <a:solidFill>
                            <a:schemeClr val="tx1"/>
                          </a:solidFill>
                          <a:latin typeface="Nunito Sans 10pt"/>
                          <a:ea typeface="+mn-ea"/>
                          <a:cs typeface="+mn-cs"/>
                        </a:rPr>
                        <a:t>n hidrógeno.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509647"/>
                  </a:ext>
                </a:extLst>
              </a:tr>
              <a:tr h="547411">
                <a:tc vMerge="1">
                  <a:txBody>
                    <a:bodyPr/>
                    <a:lstStyle/>
                    <a:p>
                      <a:endParaRPr lang="es-CO" sz="1400" b="1"/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1400">
                          <a:latin typeface="Nunito Sans 10pt"/>
                        </a:rPr>
                        <a:t>Expedición / ajuste de la política pública requerida para la promoción/incentivo y desarrollo del hidrógeno en el país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40%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70%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1506925"/>
                  </a:ext>
                </a:extLst>
              </a:tr>
              <a:tr h="322006">
                <a:tc rowSpan="2"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Geotermia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1400">
                          <a:latin typeface="Nunito Sans 10pt"/>
                        </a:rPr>
                        <a:t>Apertura ronda / subasta de geotermia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30%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06567"/>
                  </a:ext>
                </a:extLst>
              </a:tr>
              <a:tr h="547411">
                <a:tc vMerge="1">
                  <a:txBody>
                    <a:bodyPr/>
                    <a:lstStyle/>
                    <a:p>
                      <a:endParaRPr lang="es-CO" sz="1400" b="1"/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>
                          <a:latin typeface="Nunito Sans 10pt"/>
                        </a:rPr>
                        <a:t>Expedición / ajuste de la política pública requerida para la promoción/incentivo y desarrollo de la geotermia en el país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5595485"/>
                  </a:ext>
                </a:extLst>
              </a:tr>
              <a:tr h="772815">
                <a:tc>
                  <a:txBody>
                    <a:bodyPr/>
                    <a:lstStyle/>
                    <a:p>
                      <a:r>
                        <a:rPr lang="es-CO" sz="1400" b="1">
                          <a:latin typeface="Nunito Sans 10pt"/>
                        </a:rPr>
                        <a:t>Eólica Offshore </a:t>
                      </a: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CO" sz="1400">
                          <a:latin typeface="Nunito Sans 10pt"/>
                        </a:rPr>
                        <a:t>Asignación del permiso de ocupación temporal de áreas para generación de energía eléctrica mediante tecnologías de eólica offshore. 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40%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solidFill>
                            <a:schemeClr val="tx1"/>
                          </a:solidFill>
                          <a:latin typeface="Nunito Sans 10pt"/>
                        </a:rPr>
                        <a:t>70%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4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325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019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4C8B51-E0A5-DBB2-220E-3C0B46A64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93914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s-CO" b="1">
                <a:solidFill>
                  <a:schemeClr val="bg1"/>
                </a:solidFill>
              </a:rPr>
              <a:t>PLAN ESTRATÉGICO INSTITUCIONAL </a:t>
            </a:r>
            <a:br>
              <a:rPr lang="es-CO" b="1">
                <a:solidFill>
                  <a:schemeClr val="bg1"/>
                </a:solidFill>
              </a:rPr>
            </a:br>
            <a:r>
              <a:rPr lang="es-CO" b="1">
                <a:solidFill>
                  <a:schemeClr val="bg1"/>
                </a:solidFill>
              </a:rPr>
              <a:t>(PEI)</a:t>
            </a:r>
          </a:p>
        </p:txBody>
      </p:sp>
    </p:spTree>
    <p:extLst>
      <p:ext uri="{BB962C8B-B14F-4D97-AF65-F5344CB8AC3E}">
        <p14:creationId xmlns:p14="http://schemas.microsoft.com/office/powerpoint/2010/main" val="3590889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3">
            <a:extLst>
              <a:ext uri="{FF2B5EF4-FFF2-40B4-BE49-F238E27FC236}">
                <a16:creationId xmlns:a16="http://schemas.microsoft.com/office/drawing/2014/main" id="{60811041-7301-FA28-C179-EA40A2028F77}"/>
              </a:ext>
            </a:extLst>
          </p:cNvPr>
          <p:cNvSpPr txBox="1"/>
          <p:nvPr/>
        </p:nvSpPr>
        <p:spPr>
          <a:xfrm>
            <a:off x="5178922" y="6639446"/>
            <a:ext cx="183415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www.minenergia.gov.co</a:t>
            </a:r>
          </a:p>
        </p:txBody>
      </p:sp>
      <p:sp>
        <p:nvSpPr>
          <p:cNvPr id="3" name="CuadroTexto 1">
            <a:extLst>
              <a:ext uri="{FF2B5EF4-FFF2-40B4-BE49-F238E27FC236}">
                <a16:creationId xmlns:a16="http://schemas.microsoft.com/office/drawing/2014/main" id="{5E431FAD-340A-E22F-449A-88CFDA81873D}"/>
              </a:ext>
            </a:extLst>
          </p:cNvPr>
          <p:cNvSpPr txBox="1"/>
          <p:nvPr/>
        </p:nvSpPr>
        <p:spPr>
          <a:xfrm>
            <a:off x="2090519" y="312201"/>
            <a:ext cx="7698862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800">
                <a:solidFill>
                  <a:prstClr val="black">
                    <a:lumMod val="75000"/>
                    <a:lumOff val="25000"/>
                  </a:prstClr>
                </a:solidFill>
                <a:latin typeface="Nunito Sans 7pt Black" pitchFamily="2" charset="0"/>
                <a:ea typeface="Verdana" panose="020B0604030504040204" pitchFamily="34" charset="0"/>
              </a:rPr>
              <a:t>P</a:t>
            </a:r>
            <a:r>
              <a:rPr kumimoji="0" lang="es-CO" sz="2800" b="0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 pitchFamily="2" charset="0"/>
                <a:ea typeface="Verdana" panose="020B0604030504040204" pitchFamily="34" charset="0"/>
                <a:cs typeface="+mn-cs"/>
              </a:rPr>
              <a:t>lan</a:t>
            </a:r>
            <a:r>
              <a:rPr kumimoji="0" lang="es-CO" sz="28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Nunito Sans 7pt Black" pitchFamily="2" charset="0"/>
                <a:ea typeface="Verdana" panose="020B0604030504040204" pitchFamily="34" charset="0"/>
                <a:cs typeface="+mn-cs"/>
              </a:rPr>
              <a:t> Estratégico Institucional 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Nunito Sans 7pt Black"/>
              <a:ea typeface="Verdana"/>
              <a:cs typeface="+mn-cs"/>
            </a:endParaRPr>
          </a:p>
        </p:txBody>
      </p:sp>
      <p:graphicFrame>
        <p:nvGraphicFramePr>
          <p:cNvPr id="4" name="Tabla 2">
            <a:extLst>
              <a:ext uri="{FF2B5EF4-FFF2-40B4-BE49-F238E27FC236}">
                <a16:creationId xmlns:a16="http://schemas.microsoft.com/office/drawing/2014/main" id="{0519BC25-7607-1623-3864-D1B094CEC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030279"/>
              </p:ext>
            </p:extLst>
          </p:nvPr>
        </p:nvGraphicFramePr>
        <p:xfrm>
          <a:off x="363398" y="1081946"/>
          <a:ext cx="11465204" cy="53836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2555">
                  <a:extLst>
                    <a:ext uri="{9D8B030D-6E8A-4147-A177-3AD203B41FA5}">
                      <a16:colId xmlns:a16="http://schemas.microsoft.com/office/drawing/2014/main" val="2887226635"/>
                    </a:ext>
                  </a:extLst>
                </a:gridCol>
                <a:gridCol w="4226218">
                  <a:extLst>
                    <a:ext uri="{9D8B030D-6E8A-4147-A177-3AD203B41FA5}">
                      <a16:colId xmlns:a16="http://schemas.microsoft.com/office/drawing/2014/main" val="2419667409"/>
                    </a:ext>
                  </a:extLst>
                </a:gridCol>
                <a:gridCol w="1320997">
                  <a:extLst>
                    <a:ext uri="{9D8B030D-6E8A-4147-A177-3AD203B41FA5}">
                      <a16:colId xmlns:a16="http://schemas.microsoft.com/office/drawing/2014/main" val="932794447"/>
                    </a:ext>
                  </a:extLst>
                </a:gridCol>
                <a:gridCol w="1161535">
                  <a:extLst>
                    <a:ext uri="{9D8B030D-6E8A-4147-A177-3AD203B41FA5}">
                      <a16:colId xmlns:a16="http://schemas.microsoft.com/office/drawing/2014/main" val="2317960519"/>
                    </a:ext>
                  </a:extLst>
                </a:gridCol>
                <a:gridCol w="1189434">
                  <a:extLst>
                    <a:ext uri="{9D8B030D-6E8A-4147-A177-3AD203B41FA5}">
                      <a16:colId xmlns:a16="http://schemas.microsoft.com/office/drawing/2014/main" val="2105497586"/>
                    </a:ext>
                  </a:extLst>
                </a:gridCol>
                <a:gridCol w="1124465">
                  <a:extLst>
                    <a:ext uri="{9D8B030D-6E8A-4147-A177-3AD203B41FA5}">
                      <a16:colId xmlns:a16="http://schemas.microsoft.com/office/drawing/2014/main" val="3106174475"/>
                    </a:ext>
                  </a:extLst>
                </a:gridCol>
              </a:tblGrid>
              <a:tr h="547411"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Tema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Indicador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Unidad de medida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Meta </a:t>
                      </a:r>
                      <a:r>
                        <a:rPr lang="es-CO" sz="1200" b="1" err="1">
                          <a:latin typeface="Nunito Sans 10pt"/>
                        </a:rPr>
                        <a:t>acum</a:t>
                      </a:r>
                      <a:r>
                        <a:rPr lang="es-CO" sz="1200" b="1">
                          <a:latin typeface="Nunito Sans 10pt"/>
                        </a:rPr>
                        <a:t> 2024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Meta </a:t>
                      </a:r>
                      <a:r>
                        <a:rPr lang="es-CO" sz="1200" b="1" err="1">
                          <a:latin typeface="Nunito Sans 10pt"/>
                        </a:rPr>
                        <a:t>acum</a:t>
                      </a:r>
                      <a:r>
                        <a:rPr lang="es-CO" sz="1200" b="1">
                          <a:latin typeface="Nunito Sans 10pt"/>
                        </a:rPr>
                        <a:t> 2025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b="1">
                          <a:latin typeface="Nunito Sans 10pt"/>
                        </a:rPr>
                        <a:t>Meta </a:t>
                      </a:r>
                      <a:r>
                        <a:rPr lang="es-CO" sz="1200" b="1" err="1">
                          <a:latin typeface="Nunito Sans 10pt"/>
                        </a:rPr>
                        <a:t>acum</a:t>
                      </a:r>
                      <a:r>
                        <a:rPr lang="es-CO" sz="1200" b="1">
                          <a:latin typeface="Nunito Sans 10pt"/>
                        </a:rPr>
                        <a:t> 2026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892796"/>
                  </a:ext>
                </a:extLst>
              </a:tr>
              <a:tr h="520700">
                <a:tc rowSpan="2">
                  <a:txBody>
                    <a:bodyPr/>
                    <a:lstStyle/>
                    <a:p>
                      <a:r>
                        <a:rPr lang="es-CO" sz="1200" b="1" kern="1200">
                          <a:solidFill>
                            <a:schemeClr val="tx1"/>
                          </a:solidFill>
                          <a:latin typeface="Nunito Sans 10pt"/>
                          <a:ea typeface="+mn-ea"/>
                          <a:cs typeface="+mn-cs"/>
                        </a:rPr>
                        <a:t>Relacionamiento Social y Territorial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dirty="0">
                          <a:solidFill>
                            <a:schemeClr val="tx1"/>
                          </a:solidFill>
                          <a:latin typeface="Nunito Sans 10pt"/>
                        </a:rPr>
                        <a:t>Diseño e implementación de una  Estrategia de Relacionamiento Territorial con enfoque de DDHH, Género y étnico que permita alinear las estrategias de trabajo priorizadas encaminadas hacia una transición energética justa</a:t>
                      </a:r>
                      <a:endParaRPr lang="es-ES" sz="1200" b="1" dirty="0">
                        <a:solidFill>
                          <a:schemeClr val="tx1"/>
                        </a:solidFill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>
                          <a:solidFill>
                            <a:schemeClr val="tx1"/>
                          </a:solidFill>
                          <a:latin typeface="Nunito Sans 10pt"/>
                        </a:rPr>
                        <a:t>40%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80%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829840"/>
                  </a:ext>
                </a:extLst>
              </a:tr>
              <a:tr h="677606">
                <a:tc vMerge="1">
                  <a:txBody>
                    <a:bodyPr/>
                    <a:lstStyle/>
                    <a:p>
                      <a:endParaRPr lang="es-CO" sz="14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76D6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dirty="0">
                          <a:solidFill>
                            <a:schemeClr val="tx1"/>
                          </a:solidFill>
                          <a:latin typeface="Nunito Sans 10pt"/>
                        </a:rPr>
                        <a:t>Diseño e implementación de una Estrategia de Comunicación Popular  donde se pueda  democratizar los saberes en  los territorios relacionados en el SME con el fin de fomentar su participación.</a:t>
                      </a:r>
                      <a:endParaRPr lang="es-CO" sz="1200" dirty="0">
                        <a:solidFill>
                          <a:schemeClr val="tx1"/>
                        </a:solidFill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>
                          <a:solidFill>
                            <a:schemeClr val="tx1"/>
                          </a:solidFill>
                          <a:latin typeface="Nunito Sans 10pt"/>
                        </a:rPr>
                        <a:t>30%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 dirty="0">
                          <a:solidFill>
                            <a:schemeClr val="tx1"/>
                          </a:solidFill>
                          <a:latin typeface="Nunito Sans 10pt"/>
                        </a:rPr>
                        <a:t>70%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3297701"/>
                  </a:ext>
                </a:extLst>
              </a:tr>
              <a:tr h="661723">
                <a:tc>
                  <a:txBody>
                    <a:bodyPr/>
                    <a:lstStyle/>
                    <a:p>
                      <a:r>
                        <a:rPr lang="es-CO" sz="1200" b="1">
                          <a:latin typeface="Nunito Sans 10pt"/>
                        </a:rPr>
                        <a:t>Auditorías Energéticas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kern="1200">
                          <a:solidFill>
                            <a:schemeClr val="tx1"/>
                          </a:solidFill>
                          <a:latin typeface="Nunito Sans 10pt"/>
                          <a:ea typeface="+mn-ea"/>
                          <a:cs typeface="+mn-cs"/>
                        </a:rPr>
                        <a:t>Porcentaje de avance en la implementación del plan de acción de auditoría energética en el MME</a:t>
                      </a:r>
                      <a:endParaRPr lang="es-CO" sz="1200" kern="1200">
                        <a:solidFill>
                          <a:schemeClr val="tx1"/>
                        </a:solidFill>
                        <a:latin typeface="Nunito Sans 10p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Porcentaje</a:t>
                      </a:r>
                    </a:p>
                    <a:p>
                      <a:pPr algn="ctr"/>
                      <a:endParaRPr lang="es-CO" sz="12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latin typeface="Nunito Sans 10pt"/>
                        </a:rPr>
                        <a:t>30%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latin typeface="Nunito Sans 10pt"/>
                        </a:rPr>
                        <a:t>71%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509647"/>
                  </a:ext>
                </a:extLst>
              </a:tr>
              <a:tr h="582901">
                <a:tc>
                  <a:txBody>
                    <a:bodyPr/>
                    <a:lstStyle/>
                    <a:p>
                      <a:r>
                        <a:rPr lang="es-CO" sz="1200" b="1">
                          <a:latin typeface="Nunito Sans 10pt"/>
                        </a:rPr>
                        <a:t>Transformación digital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>
                          <a:latin typeface="Nunito Sans 10pt"/>
                        </a:rPr>
                        <a:t>Porcentaje de avance en la Implementación de la política de gobierno digital </a:t>
                      </a:r>
                      <a:endParaRPr lang="es-CO" sz="120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>
                          <a:solidFill>
                            <a:schemeClr val="tx1"/>
                          </a:solidFill>
                          <a:latin typeface="Nunito Sans 10pt"/>
                        </a:rPr>
                        <a:t>Porcentaje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latin typeface="Nunito Sans 10pt"/>
                        </a:rPr>
                        <a:t>89%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latin typeface="Nunito Sans 10pt"/>
                        </a:rPr>
                        <a:t>94%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200">
                          <a:latin typeface="Nunito Sans 10pt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606567"/>
                  </a:ext>
                </a:extLst>
              </a:tr>
              <a:tr h="850900">
                <a:tc>
                  <a:txBody>
                    <a:bodyPr/>
                    <a:lstStyle/>
                    <a:p>
                      <a:r>
                        <a:rPr lang="es-CO" sz="1200" b="1" dirty="0">
                          <a:latin typeface="Nunito Sans 10pt"/>
                        </a:rPr>
                        <a:t>Rediseño Institucional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dirty="0">
                          <a:latin typeface="Nunito Sans 10pt"/>
                        </a:rPr>
                        <a:t>Porcentaje de avance del plan de acción para la creación del instituto de energías limpias</a:t>
                      </a:r>
                      <a:endParaRPr lang="es-CO" sz="1200" dirty="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>
                          <a:solidFill>
                            <a:schemeClr val="tx1"/>
                          </a:solidFill>
                          <a:latin typeface="Nunito Sans 10pt"/>
                        </a:rPr>
                        <a:t>Porcentaje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Nunito Sans 10p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Nunito Sans 10pt"/>
                          <a:ea typeface="+mn-ea"/>
                          <a:cs typeface="+mn-cs"/>
                        </a:rPr>
                        <a:t>40%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Nunito Sans 10p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Nunito Sans 10p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325033"/>
                  </a:ext>
                </a:extLst>
              </a:tr>
              <a:tr h="1094821">
                <a:tc>
                  <a:txBody>
                    <a:bodyPr/>
                    <a:lstStyle/>
                    <a:p>
                      <a:r>
                        <a:rPr lang="es-CO" sz="1200" b="1" dirty="0">
                          <a:latin typeface="Nunito Sans 10pt"/>
                        </a:rPr>
                        <a:t>Normativa Institucional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200" dirty="0">
                          <a:latin typeface="Nunito Sans 10pt"/>
                        </a:rPr>
                        <a:t>Porcentaje de avance en la implementación de los numerales de la norma ISO 9001: 2015 - ISO 14001:2015 e ISO 45001:2018</a:t>
                      </a:r>
                      <a:endParaRPr lang="es-CO" sz="1200" dirty="0">
                        <a:latin typeface="Nunito Sans 10pt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dirty="0">
                          <a:solidFill>
                            <a:schemeClr val="tx1"/>
                          </a:solidFill>
                          <a:latin typeface="Nunito Sans 10pt"/>
                        </a:rPr>
                        <a:t>Porcentaje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Nunito Sans 10p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Nunito Sans 10pt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Nunito Sans 10pt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Nunito Sans 10p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656091"/>
                  </a:ext>
                </a:extLst>
              </a:tr>
            </a:tbl>
          </a:graphicData>
        </a:graphic>
      </p:graphicFrame>
      <p:sp>
        <p:nvSpPr>
          <p:cNvPr id="6" name="TextBox 4">
            <a:extLst>
              <a:ext uri="{FF2B5EF4-FFF2-40B4-BE49-F238E27FC236}">
                <a16:creationId xmlns:a16="http://schemas.microsoft.com/office/drawing/2014/main" id="{5DB4CF50-990A-30B2-98DA-3E8A5371A62A}"/>
              </a:ext>
            </a:extLst>
          </p:cNvPr>
          <p:cNvSpPr txBox="1"/>
          <p:nvPr/>
        </p:nvSpPr>
        <p:spPr>
          <a:xfrm>
            <a:off x="254541" y="6393225"/>
            <a:ext cx="260680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* Los indicadores muestran metas acumuladas</a:t>
            </a:r>
          </a:p>
        </p:txBody>
      </p:sp>
    </p:spTree>
    <p:extLst>
      <p:ext uri="{BB962C8B-B14F-4D97-AF65-F5344CB8AC3E}">
        <p14:creationId xmlns:p14="http://schemas.microsoft.com/office/powerpoint/2010/main" val="580575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0212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GOBIERNO DEL CAMBIO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bdaeda-0798-405e-81b8-67b582481f51">
      <Terms xmlns="http://schemas.microsoft.com/office/infopath/2007/PartnerControls"/>
    </lcf76f155ced4ddcb4097134ff3c332f>
    <SharedWithUsers xmlns="16f8b2cb-aaff-490b-b112-0e3522325a8b">
      <UserInfo>
        <DisplayName>MARIA PAULA FERNANDEZ RODRIGUEZ</DisplayName>
        <AccountId>23</AccountId>
        <AccountType/>
      </UserInfo>
      <UserInfo>
        <DisplayName>MARTHA LUCIA BERNAL SUAREZ</DisplayName>
        <AccountId>53</AccountId>
        <AccountType/>
      </UserInfo>
      <UserInfo>
        <DisplayName>JULIAN RAMIRO GARZON DELGADILLO</DisplayName>
        <AccountId>67</AccountId>
        <AccountType/>
      </UserInfo>
      <UserInfo>
        <DisplayName>NANCY ELIZABETH MORENO SEGURA</DisplayName>
        <AccountId>302</AccountId>
        <AccountType/>
      </UserInfo>
      <UserInfo>
        <DisplayName>AIDA MARCELA NIETO PENAGOS</DisplayName>
        <AccountId>101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726EF928F7014287AA06C2776154CC" ma:contentTypeVersion="13" ma:contentTypeDescription="Create a new document." ma:contentTypeScope="" ma:versionID="c4c86039995fd545600f4dff5532c827">
  <xsd:schema xmlns:xsd="http://www.w3.org/2001/XMLSchema" xmlns:xs="http://www.w3.org/2001/XMLSchema" xmlns:p="http://schemas.microsoft.com/office/2006/metadata/properties" xmlns:ns2="27bdaeda-0798-405e-81b8-67b582481f51" xmlns:ns3="16f8b2cb-aaff-490b-b112-0e3522325a8b" targetNamespace="http://schemas.microsoft.com/office/2006/metadata/properties" ma:root="true" ma:fieldsID="205fb5da7dbd150bc99aedb7f9bdae32" ns2:_="" ns3:_="">
    <xsd:import namespace="27bdaeda-0798-405e-81b8-67b582481f51"/>
    <xsd:import namespace="16f8b2cb-aaff-490b-b112-0e3522325a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LengthInSeconds" minOccurs="0"/>
                <xsd:element ref="ns2:MediaServiceDateTake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bdaeda-0798-405e-81b8-67b582481f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2231ce5-edc9-4cf3-bcdc-afedc95ebd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f8b2cb-aaff-490b-b112-0e3522325a8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885B43-15B7-4548-B751-6F06B0D912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087D1A-0AA1-4890-92E4-D3EEC2648F78}">
  <ds:schemaRefs>
    <ds:schemaRef ds:uri="16f8b2cb-aaff-490b-b112-0e3522325a8b"/>
    <ds:schemaRef ds:uri="27bdaeda-0798-405e-81b8-67b582481f5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9FEF1FE-4AC6-4A06-8969-BC30E5A1377F}">
  <ds:schemaRefs>
    <ds:schemaRef ds:uri="16f8b2cb-aaff-490b-b112-0e3522325a8b"/>
    <ds:schemaRef ds:uri="27bdaeda-0798-405e-81b8-67b582481f5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1094</Words>
  <Application>Microsoft Office PowerPoint</Application>
  <PresentationFormat>Panorámica</PresentationFormat>
  <Paragraphs>299</Paragraphs>
  <Slides>9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Helvetica</vt:lpstr>
      <vt:lpstr>Nunito Sans 10pt</vt:lpstr>
      <vt:lpstr>Nunito Sans 7pt Black</vt:lpstr>
      <vt:lpstr>Wingdings</vt:lpstr>
      <vt:lpstr>Tema de Office</vt:lpstr>
      <vt:lpstr>1_Tema de Office</vt:lpstr>
      <vt:lpstr>Presentación de PowerPoint</vt:lpstr>
      <vt:lpstr>METAS  PLAN ESTRATÉGICO SECTORIAL SECTOR MINAS Y ENERGÍA</vt:lpstr>
      <vt:lpstr>Presentación de PowerPoint</vt:lpstr>
      <vt:lpstr>Presentación de PowerPoint</vt:lpstr>
      <vt:lpstr>Presentación de PowerPoint</vt:lpstr>
      <vt:lpstr>Presentación de PowerPoint</vt:lpstr>
      <vt:lpstr>PLAN ESTRATÉGICO INSTITUCIONAL  (PEI)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Camilo  Baracaldo Godoy</dc:creator>
  <cp:lastModifiedBy>LAURA VIVIANNE BERMUDEZ FRANCO</cp:lastModifiedBy>
  <cp:revision>3</cp:revision>
  <dcterms:created xsi:type="dcterms:W3CDTF">2023-05-08T00:34:42Z</dcterms:created>
  <dcterms:modified xsi:type="dcterms:W3CDTF">2024-08-26T16:52:39Z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0x01010033726EF928F7014287AA06C2776154CC</vt:lpwstr>
  </property>
  <property fmtid="{D5CDD505-2E9C-101B-9397-08002B2CF9AE}" pid="3" name="MediaServiceImageTags">
    <vt:lpwstr/>
  </property>
</Properties>
</file>