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56" r:id="rId5"/>
    <p:sldId id="257" r:id="rId6"/>
    <p:sldId id="258" r:id="rId7"/>
    <p:sldId id="262" r:id="rId8"/>
    <p:sldId id="268" r:id="rId9"/>
    <p:sldId id="259" r:id="rId10"/>
    <p:sldId id="263" r:id="rId11"/>
    <p:sldId id="264" r:id="rId12"/>
    <p:sldId id="274" r:id="rId13"/>
    <p:sldId id="265" r:id="rId14"/>
    <p:sldId id="270" r:id="rId15"/>
    <p:sldId id="272" r:id="rId16"/>
    <p:sldId id="273" r:id="rId17"/>
    <p:sldId id="267" r:id="rId18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B03B"/>
    <a:srgbClr val="C49E41"/>
    <a:srgbClr val="B13737"/>
    <a:srgbClr val="93BB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52" autoAdjust="0"/>
    <p:restoredTop sz="90850" autoAdjust="0"/>
  </p:normalViewPr>
  <p:slideViewPr>
    <p:cSldViewPr snapToGrid="0">
      <p:cViewPr>
        <p:scale>
          <a:sx n="56" d="100"/>
          <a:sy n="56" d="100"/>
        </p:scale>
        <p:origin x="12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DE8F55E-3564-59E0-6AB4-0A68F59932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2C491CA-AD82-21DA-B6AF-104C3C6492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5CE21-4FFD-43E4-9BE1-44B69E389DE4}" type="datetimeFigureOut">
              <a:rPr lang="es-CO" smtClean="0"/>
              <a:t>13/04/2026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018EA8-D50D-6048-06A1-98CC923A5F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F885154-3EB1-CC47-4591-C970E8A909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897CF-0428-44F3-9C91-0685A4FB6E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0061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87960D-660E-4A5E-90CF-0A2E31316EEE}" type="datetimeFigureOut">
              <a:rPr lang="es-CO" smtClean="0"/>
              <a:t>13/04/2026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5FF97-DF2C-457B-B6D5-84F6201A68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58084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5FF97-DF2C-457B-B6D5-84F6201A68F1}" type="slidenum">
              <a:rPr lang="es-CO" smtClean="0"/>
              <a:t>11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930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AD64394-963E-D625-32AA-BDFC76B6E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13/04/2026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F68054-34D7-9279-DFD5-715512BF4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916C35A-4761-CBE9-49AD-2C3A4928C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3806064-D094-DA86-6C22-C9CFC529A6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79684" y="2139929"/>
            <a:ext cx="2032630" cy="1783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56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A0128F-3548-EBBF-BD29-1EB1D2457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611771-8F44-52FC-9741-53E17FE37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0D0EFA-890A-CDAE-F1B6-CDA7C84A4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13/04/2026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03C958-22C5-59D4-D584-C88407A5F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441F80-8960-189A-2E8E-15505E6A0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FA9D7E4-7BA0-40B7-FF99-DD7B5CDE5C94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E1B0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46970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31F210-8371-C703-B82E-47C593C78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15A348-98B3-3879-5E17-CB0127E648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8F33D3A-1132-9B1A-B962-CD60ABDB6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1E0D49E-7178-69A3-8F58-4D4C48A6C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13/04/2026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F5CC090-A935-39EC-1352-2703D7774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9F37035-180E-0152-1228-EECA44274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26693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AB338-F339-66BE-83C6-7A3F6FECC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935FC1-EFEA-9E70-C955-E0F46AFA9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52A0A90-FD8F-D098-9E3C-8B3903C7E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0F47486-611C-6371-6BFF-C8AADB90A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5A5BFE2-9B56-F9FE-1317-1698B3D8A8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58251A3-C7BF-3DF9-1006-6349C94FA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13/04/2026</a:t>
            </a:fld>
            <a:endParaRPr lang="es-CO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44687DF-C287-0B90-0384-AC46566F9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B92D22D-0268-7F05-56E0-5963F89C2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57333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5FE461-F01D-222B-4C7C-57D2AA865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CFB908D-19D2-F83C-4039-D58C06ECA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13/04/2026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77D68EF-BFF2-A72E-07EE-5E72D7A47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38FE25A-BF2A-CF99-7E87-C956434B7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714246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B9DC9B7-1E4F-7D26-4BD7-745061F4E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13/04/2026</a:t>
            </a:fld>
            <a:endParaRPr lang="es-CO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F5816B9-11D6-2A5A-0FD1-DB0FC94DB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3A788D0-F4D3-2B6C-9239-17F58235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62749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11F9C-4982-DC10-47A7-6087D7976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2D4D84-B18F-DC4C-91BD-C2D2452F6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Verdana" panose="020B0604030504040204" pitchFamily="34" charset="0"/>
              </a:defRPr>
            </a:lvl1pPr>
            <a:lvl2pPr>
              <a:defRPr sz="2800">
                <a:latin typeface="Verdana" panose="020B0604030504040204" pitchFamily="34" charset="0"/>
              </a:defRPr>
            </a:lvl2pPr>
            <a:lvl3pPr>
              <a:defRPr sz="2400">
                <a:latin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14A5BCA-21FB-4F80-5D90-71B92FADA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DC4DC66-6DB7-E14E-1352-1E2E2ED4E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13/04/2026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5AEA652-EF40-005F-FF90-AD253E40D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9AB725-99AA-BB55-8E39-F039EB14A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096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E65C95-5503-7D88-003E-0E2E5F911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3AC4D1E-48F0-A1F3-F9C4-7B875CE887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Verdana" panose="020B060403050404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F0E517-DE99-33E7-2751-3A45597C88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9892408-C707-58E8-CE35-B1C506B77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13/04/2026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5293AC-92C2-E7E4-0ECB-1F609042D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AB57530-0A48-7CB0-27F9-91E0655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526661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05C3E2-E170-9268-25A1-AE60BCD4A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FDC4665-0C8C-E09A-7C93-4DB3CB0A6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63F176-85B0-9D54-437B-996F56A1D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13/04/2026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9FF4C6-8C08-CBB4-3CE2-59E6FA53D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D7E2D5-E6C7-D872-FB2D-BAF97048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280545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BAB6635-A1FA-05FB-BAB0-2B865D5253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005000-C67B-39FC-C963-1BE222E2F7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77B06B-FF69-1B1F-5058-EED75F49A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13/04/2026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1E3432-7CD9-B690-69AF-9AB3EC20F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FBBF71-D1BB-B37A-0A5C-4B7A1432A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82265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13/04/2026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9AFD091-953C-4B8E-5508-A2D6A3D77D1D}"/>
              </a:ext>
            </a:extLst>
          </p:cNvPr>
          <p:cNvSpPr/>
          <p:nvPr userDrawn="1"/>
        </p:nvSpPr>
        <p:spPr>
          <a:xfrm>
            <a:off x="0" y="819253"/>
            <a:ext cx="12192000" cy="5219493"/>
          </a:xfrm>
          <a:prstGeom prst="rect">
            <a:avLst/>
          </a:prstGeom>
          <a:solidFill>
            <a:srgbClr val="E1B0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15255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13/04/2026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663A175-52FA-6661-1F93-E14E5215D728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E1B0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7220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13/04/2026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29390" y="159440"/>
            <a:ext cx="53321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37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13/04/2026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1590" y="159440"/>
            <a:ext cx="53321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472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13/04/2026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087190" y="159440"/>
            <a:ext cx="53321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523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13/04/2026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29390" y="6251575"/>
            <a:ext cx="53321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803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4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13/04/2026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1590" y="6251575"/>
            <a:ext cx="53321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129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5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13/04/2026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087190" y="6251575"/>
            <a:ext cx="53321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89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F842174-351A-5C35-E775-1CDC59E17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D2E68F-9A0D-D89E-ED06-73EDB9E63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A95696-420C-C45E-6F3E-ED258E8D8B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13/04/2026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EF4216-2A8E-0656-28FD-6CAD51853C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FEC2FF-6B1B-D345-F657-95FAADED4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2606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60" r:id="rId3"/>
    <p:sldLayoutId id="214748365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50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Dec%201073%20de%202015%20DUR%20Administrativo.pdf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LEY%201753%20DE%202015_PND.pdf" TargetMode="External"/><Relationship Id="rId3" Type="http://schemas.openxmlformats.org/officeDocument/2006/relationships/hyperlink" Target="Decreto%201124.pdf" TargetMode="External"/><Relationship Id="rId7" Type="http://schemas.openxmlformats.org/officeDocument/2006/relationships/hyperlink" Target="../Documents/MINENERGIA/LEY%201955%20DEL%2025%20DE%20MAYO%20DE%202019.pdf" TargetMode="External"/><Relationship Id="rId2" Type="http://schemas.openxmlformats.org/officeDocument/2006/relationships/hyperlink" Target="ley_0633_2000.pdf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DECRETO%201513%20DEL%2019%20DE%20SEPTIEMBRE%20DE%202016.pdf" TargetMode="External"/><Relationship Id="rId5" Type="http://schemas.openxmlformats.org/officeDocument/2006/relationships/hyperlink" Target="36632-Decreto-1623-11Ago2015.pdf" TargetMode="External"/><Relationship Id="rId4" Type="http://schemas.openxmlformats.org/officeDocument/2006/relationships/hyperlink" Target="Dec%201073%20de%202015%20DUR%20Administrativo.pdf" TargetMode="External"/><Relationship Id="rId9" Type="http://schemas.openxmlformats.org/officeDocument/2006/relationships/hyperlink" Target="Res.%204%201208%20de%202016%20Par&#225;metros%20asignaci&#243;n%20recursos%20FAZNI.pdf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80961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:a16="http://schemas.microsoft.com/office/drawing/2014/main" id="{27F57646-EA27-3E9E-74A2-150438ED8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417642"/>
          </a:xfrm>
        </p:spPr>
        <p:txBody>
          <a:bodyPr>
            <a:normAutofit fontScale="90000"/>
          </a:bodyPr>
          <a:lstStyle/>
          <a:p>
            <a:r>
              <a:rPr lang="es-E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lt"/>
                <a:cs typeface="+mj-lt"/>
              </a:rPr>
              <a:t>5. VIGENCIAS EXPIRADAS </a:t>
            </a:r>
            <a:br>
              <a:rPr lang="es-E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lt"/>
                <a:cs typeface="+mj-lt"/>
              </a:rPr>
            </a:br>
            <a:endParaRPr lang="es-CO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F304E1E-9A2E-BCFA-B260-A7787DAFE2CB}"/>
              </a:ext>
            </a:extLst>
          </p:cNvPr>
          <p:cNvSpPr txBox="1"/>
          <p:nvPr/>
        </p:nvSpPr>
        <p:spPr>
          <a:xfrm>
            <a:off x="4981753" y="6639446"/>
            <a:ext cx="222849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sz="1100" b="1" dirty="0">
                <a:solidFill>
                  <a:schemeClr val="bg1"/>
                </a:solidFill>
                <a:latin typeface="Verdana" panose="020B0604030504040204" pitchFamily="34" charset="0"/>
              </a:rPr>
              <a:t>www.---------------.gov.co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0180F49-F51A-7B48-C4A6-01E11946F8BB}"/>
              </a:ext>
            </a:extLst>
          </p:cNvPr>
          <p:cNvSpPr txBox="1"/>
          <p:nvPr/>
        </p:nvSpPr>
        <p:spPr>
          <a:xfrm>
            <a:off x="831850" y="1529951"/>
            <a:ext cx="86627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sz="2400" dirty="0"/>
          </a:p>
          <a:p>
            <a:r>
              <a:rPr lang="es-CO" sz="2400" dirty="0"/>
              <a:t>CONTRATOS DE INTERVENTORÍA (8)</a:t>
            </a:r>
          </a:p>
          <a:p>
            <a:endParaRPr lang="es-CO" sz="2400" dirty="0"/>
          </a:p>
          <a:p>
            <a:r>
              <a:rPr lang="es-CO" sz="2400" dirty="0"/>
              <a:t>CONTRATOS DE OBRA (1)</a:t>
            </a:r>
          </a:p>
        </p:txBody>
      </p:sp>
    </p:spTree>
    <p:extLst>
      <p:ext uri="{BB962C8B-B14F-4D97-AF65-F5344CB8AC3E}">
        <p14:creationId xmlns:p14="http://schemas.microsoft.com/office/powerpoint/2010/main" val="1793993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DEEA7A-E7BE-DA31-9B23-CA9CD552D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:a16="http://schemas.microsoft.com/office/drawing/2014/main" id="{DB833A40-5F3B-7557-D06E-CEB4B78B2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979742"/>
            <a:ext cx="10515600" cy="417642"/>
          </a:xfrm>
        </p:spPr>
        <p:txBody>
          <a:bodyPr>
            <a:normAutofit fontScale="90000"/>
          </a:bodyPr>
          <a:lstStyle/>
          <a:p>
            <a:r>
              <a:rPr lang="es-E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lt"/>
                <a:cs typeface="+mj-lt"/>
              </a:rPr>
              <a:t>5. CONTRATOS DE INTERVENTORÍA Y OBRA </a:t>
            </a:r>
            <a:br>
              <a:rPr lang="es-E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lt"/>
                <a:cs typeface="+mj-lt"/>
              </a:rPr>
            </a:br>
            <a:endParaRPr lang="es-CO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62A89BE-4F45-BA0C-CA44-07D8FA09E06D}"/>
              </a:ext>
            </a:extLst>
          </p:cNvPr>
          <p:cNvSpPr txBox="1"/>
          <p:nvPr/>
        </p:nvSpPr>
        <p:spPr>
          <a:xfrm>
            <a:off x="4981753" y="6639446"/>
            <a:ext cx="222849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sz="1100" b="1" dirty="0">
                <a:solidFill>
                  <a:schemeClr val="bg1"/>
                </a:solidFill>
                <a:latin typeface="Verdana" panose="020B0604030504040204" pitchFamily="34" charset="0"/>
              </a:rPr>
              <a:t>www.---------------.gov.co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EACF3F2F-47D5-7815-A11D-AE6924DB56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327241"/>
              </p:ext>
            </p:extLst>
          </p:nvPr>
        </p:nvGraphicFramePr>
        <p:xfrm>
          <a:off x="228598" y="621641"/>
          <a:ext cx="11734802" cy="5558213"/>
        </p:xfrm>
        <a:graphic>
          <a:graphicData uri="http://schemas.openxmlformats.org/drawingml/2006/table">
            <a:tbl>
              <a:tblPr/>
              <a:tblGrid>
                <a:gridCol w="1508762">
                  <a:extLst>
                    <a:ext uri="{9D8B030D-6E8A-4147-A177-3AD203B41FA5}">
                      <a16:colId xmlns:a16="http://schemas.microsoft.com/office/drawing/2014/main" val="2978082821"/>
                    </a:ext>
                  </a:extLst>
                </a:gridCol>
                <a:gridCol w="1412240">
                  <a:extLst>
                    <a:ext uri="{9D8B030D-6E8A-4147-A177-3AD203B41FA5}">
                      <a16:colId xmlns:a16="http://schemas.microsoft.com/office/drawing/2014/main" val="2708697885"/>
                    </a:ext>
                  </a:extLst>
                </a:gridCol>
                <a:gridCol w="1056640">
                  <a:extLst>
                    <a:ext uri="{9D8B030D-6E8A-4147-A177-3AD203B41FA5}">
                      <a16:colId xmlns:a16="http://schemas.microsoft.com/office/drawing/2014/main" val="2328244017"/>
                    </a:ext>
                  </a:extLst>
                </a:gridCol>
                <a:gridCol w="2255520">
                  <a:extLst>
                    <a:ext uri="{9D8B030D-6E8A-4147-A177-3AD203B41FA5}">
                      <a16:colId xmlns:a16="http://schemas.microsoft.com/office/drawing/2014/main" val="3350312962"/>
                    </a:ext>
                  </a:extLst>
                </a:gridCol>
                <a:gridCol w="1452880">
                  <a:extLst>
                    <a:ext uri="{9D8B030D-6E8A-4147-A177-3AD203B41FA5}">
                      <a16:colId xmlns:a16="http://schemas.microsoft.com/office/drawing/2014/main" val="3492215852"/>
                    </a:ext>
                  </a:extLst>
                </a:gridCol>
                <a:gridCol w="1381760">
                  <a:extLst>
                    <a:ext uri="{9D8B030D-6E8A-4147-A177-3AD203B41FA5}">
                      <a16:colId xmlns:a16="http://schemas.microsoft.com/office/drawing/2014/main" val="844441763"/>
                    </a:ext>
                  </a:extLst>
                </a:gridCol>
                <a:gridCol w="1381760">
                  <a:extLst>
                    <a:ext uri="{9D8B030D-6E8A-4147-A177-3AD203B41FA5}">
                      <a16:colId xmlns:a16="http://schemas.microsoft.com/office/drawing/2014/main" val="1180757014"/>
                    </a:ext>
                  </a:extLst>
                </a:gridCol>
                <a:gridCol w="1285240">
                  <a:extLst>
                    <a:ext uri="{9D8B030D-6E8A-4147-A177-3AD203B41FA5}">
                      <a16:colId xmlns:a16="http://schemas.microsoft.com/office/drawing/2014/main" val="1224877544"/>
                    </a:ext>
                  </a:extLst>
                </a:gridCol>
              </a:tblGrid>
              <a:tr h="25668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CONTRATO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B51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EJECUTOR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B51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AVANCE DE OBRA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B51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HITOS EXPIRADOS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B51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UBICACIÓN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B51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VALOR TOTAL CONTRATO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B51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DESEMBOLSOS REALIZADOS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B51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VALOR HITO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B51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1912041"/>
                  </a:ext>
                </a:extLst>
              </a:tr>
              <a:tr h="75296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FAZNI-GGC 429-L03-20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SECOB LTDA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100%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e) Avance del 80% </a:t>
                      </a:r>
                    </a:p>
                    <a:p>
                      <a:pPr algn="ctr" rtl="0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f) Acta de recibo y entrega de inventarios + Informe final interventoría aprobado por supervisión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Meta / La Uribe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$ 700.921.900,00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$ 490.645.330,00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$ 210.276.570,00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24558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FAZNI-GGC-433-L02-20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CONSORCIO INTER-FAZNI E&amp;P 2020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100%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f) Acta de recibo y entrega de inventarios + Informe final interventoría aprobado por supervisión</a:t>
                      </a:r>
                    </a:p>
                    <a:p>
                      <a:pPr algn="ctr" rtl="0" fontAlgn="ctr"/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La Macarena / Meta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$ 844.161.010,00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$ 675.328.808,00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$ 168.832.202,00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0386018"/>
                  </a:ext>
                </a:extLst>
              </a:tr>
              <a:tr h="50861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FAZNI-GGC-631-L03-20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CONSORCIO SOLAR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100%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f) Suscripción Acta de Terminación Etapa de Instalación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San Vicente del Caguán / Caquetá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$ 764.140.705,00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$ 687.726.634,50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$ 76.414.070,50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3842086"/>
                  </a:ext>
                </a:extLst>
              </a:tr>
              <a:tr h="50861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FAZNI-GGC-636-L09-20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FAZNI PMS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100%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f) Suscripción Acta de Terminación Etapa de Instalación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Miriti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es-CO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Parana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(CD), Puerto Alegría – La Chorrera / Amazonas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$ 750.336.829,00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$ 675.300.146,10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$ 75.036.682,90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1342813"/>
                  </a:ext>
                </a:extLst>
              </a:tr>
              <a:tr h="50861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FAZNI-GGC-644-L01-20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UT INTERVENTORIA DE PUTUMAYO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100%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f) Suscripción Acta de Terminación Etapa de Instalación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Mocoa – Orito – Valle del Guamuez – Puerto Asís / Putumayo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$ 719.141.551,00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$ 647.227.395,90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$ 71.914.155,10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0163066"/>
                  </a:ext>
                </a:extLst>
              </a:tr>
              <a:tr h="28351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FAZNI-GGC-630-L05-20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CONSORCIO INTERVENTORES COLOMBIA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100%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f) Suscripción Acta de Terminación Etapa de Instalación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Calamar – El Retorno - Puerto Rico – Mapiripán – Puerto Gaitán  / Guaviare y Meta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$ 1.577.946.710,00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$ 1.406.010.594,80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$ 171.936.115,20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7672469"/>
                  </a:ext>
                </a:extLst>
              </a:tr>
              <a:tr h="28351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FAZNI-GGC-658-L02-20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CONSORCIO FAZNI PI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100%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f) Suscripción Acta de Terminación Etapa de Instalación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Solano – Milán – San José de Fragua / Caquetá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$1.114.103.643,00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$886.338.575,52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$23.331.137,40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7956084"/>
                  </a:ext>
                </a:extLst>
              </a:tr>
              <a:tr h="28351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FAZNI-GGC-432-L06-20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ARDCO CONSTRUCCIONES S.A.S.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100%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f) Acta de recibo y entrega de inventarios + Informe final interventoría aprobado por supervisión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Puerto Inírida / Guainía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$ 923.488.790,00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$ 738.791.032,00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$ 184.697.758,00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8186314"/>
                  </a:ext>
                </a:extLst>
              </a:tr>
              <a:tr h="50518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+mn-ea"/>
                          <a:cs typeface="+mn-cs"/>
                        </a:rPr>
                        <a:t>FAZNI-GGC-634-20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+mn-ea"/>
                          <a:cs typeface="+mn-cs"/>
                        </a:rPr>
                        <a:t>ELECTRIFICADORA DEL META S.A. E.S.P</a:t>
                      </a:r>
                      <a:endParaRPr lang="es-ES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v)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Acta de Avance de </a:t>
                      </a:r>
                    </a:p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Instalación mínimo del 85% 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Puerto Gaitán / Meta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$ 783.416.586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$ 442.362.389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$ 170.527.098,50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3217779"/>
                  </a:ext>
                </a:extLst>
              </a:tr>
              <a:tr h="130714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TOTAL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B51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B51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B51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</a:p>
                  </a:txBody>
                  <a:tcPr marL="5168" marR="5168" marT="5168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B51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 $1.152.965.789,60 </a:t>
                      </a:r>
                    </a:p>
                  </a:txBody>
                  <a:tcPr marL="5168" marR="5168" marT="5168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B51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60524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20214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D4190C-1B6E-2A9F-20EE-2128ED1B85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:a16="http://schemas.microsoft.com/office/drawing/2014/main" id="{C396FA69-D35F-B94D-16D3-1F3E6BE43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438" y="1123671"/>
            <a:ext cx="10515600" cy="1150172"/>
          </a:xfrm>
        </p:spPr>
        <p:txBody>
          <a:bodyPr>
            <a:normAutofit/>
          </a:bodyPr>
          <a:lstStyle/>
          <a:p>
            <a:pPr algn="ctr"/>
            <a:r>
              <a:rPr lang="es-E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lt"/>
                <a:cs typeface="+mj-lt"/>
              </a:rPr>
              <a:t>6. RECOMENDACIÓN DE LA DIRECCIÓN DE ENERGÍA ELÉCTRICA</a:t>
            </a:r>
            <a:endParaRPr lang="es-CO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2C41854-2E01-955F-24D9-47F8320F6599}"/>
              </a:ext>
            </a:extLst>
          </p:cNvPr>
          <p:cNvSpPr txBox="1"/>
          <p:nvPr/>
        </p:nvSpPr>
        <p:spPr>
          <a:xfrm>
            <a:off x="4981753" y="6639446"/>
            <a:ext cx="222849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sz="1100" b="1" dirty="0">
                <a:solidFill>
                  <a:schemeClr val="bg1"/>
                </a:solidFill>
                <a:latin typeface="Verdana" panose="020B0604030504040204" pitchFamily="34" charset="0"/>
              </a:rPr>
              <a:t>www.---------------.gov.co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C52587F-765C-9184-C301-1EFA6810F63C}"/>
              </a:ext>
            </a:extLst>
          </p:cNvPr>
          <p:cNvSpPr txBox="1"/>
          <p:nvPr/>
        </p:nvSpPr>
        <p:spPr>
          <a:xfrm>
            <a:off x="726232" y="2625216"/>
            <a:ext cx="10423851" cy="25340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dirty="0"/>
              <a:t>Teniendo en cuenta que las circunstancias que motivaron la expiración de los recursos de los referenciados contratos se han superado y que a la fecha los contratistas han dado cumplimiento a los hitos de pago contractuales, la Dirección de Energía Eléctrica – DEE como Supervisor de los contratos antes mencionados considera que para la óptima ejecución de los mismos y con el fin de lograr el total cumplimiento de los objetos contractuales, iniciará proceso </a:t>
            </a:r>
            <a:r>
              <a:rPr lang="es-419" dirty="0">
                <a:latin typeface="Helvetica (Cuerpo)"/>
                <a:ea typeface="Verdana" panose="020B0604030504040204" pitchFamily="34" charset="0"/>
                <a:cs typeface="Verdana" panose="020B0604030504040204" pitchFamily="34" charset="0"/>
              </a:rPr>
              <a:t>para solicitar la orden de giro de las vigencias expiradas una vez se autoricé y firme el acta del presente comité</a:t>
            </a:r>
            <a:r>
              <a:rPr lang="es-ES" dirty="0"/>
              <a:t>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8777208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947754-679A-550F-56FE-6CBF8F6787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:a16="http://schemas.microsoft.com/office/drawing/2014/main" id="{E791F20F-5669-8158-520C-EB52101B3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232" y="1309036"/>
            <a:ext cx="10515600" cy="601532"/>
          </a:xfrm>
        </p:spPr>
        <p:txBody>
          <a:bodyPr>
            <a:normAutofit/>
          </a:bodyPr>
          <a:lstStyle/>
          <a:p>
            <a:pPr algn="ctr"/>
            <a:r>
              <a:rPr lang="es-E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lt"/>
                <a:cs typeface="+mj-lt"/>
              </a:rPr>
              <a:t>7. DECISIÓN DEL COMITÉ</a:t>
            </a:r>
            <a:endParaRPr lang="es-CO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2F4616C-0219-E96D-37C6-EFAD71D4F97B}"/>
              </a:ext>
            </a:extLst>
          </p:cNvPr>
          <p:cNvSpPr txBox="1"/>
          <p:nvPr/>
        </p:nvSpPr>
        <p:spPr>
          <a:xfrm>
            <a:off x="4981753" y="6639446"/>
            <a:ext cx="222849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sz="1100" b="1" dirty="0">
                <a:solidFill>
                  <a:schemeClr val="bg1"/>
                </a:solidFill>
                <a:latin typeface="Verdana" panose="020B0604030504040204" pitchFamily="34" charset="0"/>
              </a:rPr>
              <a:t>www.---------------.gov.co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9BCCDD8-B780-D2BD-425C-5B023C2C0B14}"/>
              </a:ext>
            </a:extLst>
          </p:cNvPr>
          <p:cNvSpPr txBox="1"/>
          <p:nvPr/>
        </p:nvSpPr>
        <p:spPr>
          <a:xfrm>
            <a:off x="726231" y="2428695"/>
            <a:ext cx="9742715" cy="2949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 fontAlgn="base">
              <a:lnSpc>
                <a:spcPct val="150000"/>
              </a:lnSpc>
              <a:spcBef>
                <a:spcPct val="0"/>
              </a:spcBef>
              <a:buNone/>
              <a:defRPr/>
            </a:pPr>
            <a:r>
              <a:rPr lang="es-ES" sz="1800" dirty="0">
                <a:latin typeface="Helvetica (Cuerpo)"/>
                <a:ea typeface="Verdana" panose="020B0604030504040204" pitchFamily="34" charset="0"/>
              </a:rPr>
              <a:t>La decisión del Comité es:</a:t>
            </a:r>
          </a:p>
          <a:p>
            <a:pPr marL="457200" lvl="0" indent="-457200" algn="just" fontAlgn="base">
              <a:lnSpc>
                <a:spcPct val="150000"/>
              </a:lnSpc>
              <a:spcBef>
                <a:spcPct val="0"/>
              </a:spcBef>
              <a:buFont typeface="+mj-lt"/>
              <a:buAutoNum type="alphaLcParenR"/>
              <a:defRPr/>
            </a:pPr>
            <a:r>
              <a:rPr lang="es-ES" sz="1800" dirty="0">
                <a:latin typeface="Helvetica (Cuerpo)"/>
                <a:ea typeface="Verdana" panose="020B0604030504040204" pitchFamily="34" charset="0"/>
              </a:rPr>
              <a:t>Aprobar, por unanimidad, la recomendación expuesta por la Dirección de Energía Eléctrica, la cual consiste en disponer de </a:t>
            </a:r>
            <a:r>
              <a:rPr lang="es-CO" dirty="0">
                <a:latin typeface="Helvetica (Cuerpo)"/>
                <a:ea typeface="Verdana" panose="020B0604030504040204" pitchFamily="34" charset="0"/>
              </a:rPr>
              <a:t>MIL CIENTO CINCUENTA Y DOS MILLONES NOVECIENTOS SESENTA Y CINCO MIL SETECIENTOS OCHENTA Y NUEVE CON SESENTA CENTAVOS</a:t>
            </a:r>
            <a:r>
              <a:rPr lang="es-ES" sz="1800" dirty="0">
                <a:latin typeface="Helvetica (Cuerpo)"/>
                <a:ea typeface="Verdana" panose="020B0604030504040204" pitchFamily="34" charset="0"/>
              </a:rPr>
              <a:t> M/CTE ($1,152,965,789.60), por concepto de Vigencia Expirada para cumplir con los compromisos adquiridos en el marco de la ejecución de los contratos referenciados.</a:t>
            </a:r>
          </a:p>
        </p:txBody>
      </p:sp>
    </p:spTree>
    <p:extLst>
      <p:ext uri="{BB962C8B-B14F-4D97-AF65-F5344CB8AC3E}">
        <p14:creationId xmlns:p14="http://schemas.microsoft.com/office/powerpoint/2010/main" val="1403263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5286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3">
            <a:extLst>
              <a:ext uri="{FF2B5EF4-FFF2-40B4-BE49-F238E27FC236}">
                <a16:creationId xmlns:a16="http://schemas.microsoft.com/office/drawing/2014/main" id="{50703695-DCC9-2B2B-CE25-CD632F0261C9}"/>
              </a:ext>
            </a:extLst>
          </p:cNvPr>
          <p:cNvSpPr txBox="1">
            <a:spLocks/>
          </p:cNvSpPr>
          <p:nvPr/>
        </p:nvSpPr>
        <p:spPr>
          <a:xfrm>
            <a:off x="1815548" y="3055903"/>
            <a:ext cx="8560904" cy="74619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Verdana" panose="020B0604030504040204" pitchFamily="34" charset="0"/>
                <a:ea typeface="+mj-ea"/>
                <a:cs typeface="+mj-cs"/>
              </a:defRPr>
            </a:lvl1pPr>
          </a:lstStyle>
          <a:p>
            <a:r>
              <a:rPr lang="es-CO" sz="4800" b="1" u="sng" dirty="0">
                <a:solidFill>
                  <a:schemeClr val="bg1"/>
                </a:solidFill>
                <a:ea typeface="Verdana" panose="020B0604030504040204" pitchFamily="34" charset="0"/>
              </a:rPr>
              <a:t>COMITÉ CAFAZNI 93</a:t>
            </a:r>
            <a:endParaRPr lang="es-CO" sz="4800" b="1" dirty="0">
              <a:solidFill>
                <a:schemeClr val="bg1"/>
              </a:solidFill>
              <a:ea typeface="Verdana" panose="020B0604030504040204" pitchFamily="34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F0CF02B-0B36-8909-2AF6-2D09E23A830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013"/>
          <a:stretch/>
        </p:blipFill>
        <p:spPr>
          <a:xfrm>
            <a:off x="4991310" y="6261739"/>
            <a:ext cx="2209380" cy="160233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25079827-8E0C-94BD-6926-BF69D49D938A}"/>
              </a:ext>
            </a:extLst>
          </p:cNvPr>
          <p:cNvSpPr txBox="1"/>
          <p:nvPr/>
        </p:nvSpPr>
        <p:spPr>
          <a:xfrm>
            <a:off x="930728" y="4329604"/>
            <a:ext cx="769075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FONDO DE APOYO FINANCIERO PARA LA ENERGIZACIÓN DE LAS ZONAS NO INTERCONECTADAS - FAZNI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C478DAB-501C-8EF3-D4B8-13B62DABFED0}"/>
              </a:ext>
            </a:extLst>
          </p:cNvPr>
          <p:cNvSpPr txBox="1"/>
          <p:nvPr/>
        </p:nvSpPr>
        <p:spPr>
          <a:xfrm>
            <a:off x="422244" y="5326449"/>
            <a:ext cx="7772400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1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MINISTERIO DE MINAS Y ENERGÍA</a:t>
            </a:r>
          </a:p>
          <a:p>
            <a:pPr algn="just"/>
            <a:r>
              <a:rPr lang="es-MX" sz="1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ABRIL DE 2026</a:t>
            </a:r>
            <a:endParaRPr lang="es-ES" sz="16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82975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628DD7A0-2B2F-EC29-A108-139312FA93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18470"/>
            <a:ext cx="9144000" cy="3948222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s-ES" sz="8000" dirty="0"/>
              <a:t>1. Designación de secretaría técnica</a:t>
            </a:r>
          </a:p>
          <a:p>
            <a:pPr algn="l"/>
            <a:r>
              <a:rPr lang="es-ES" sz="8000" dirty="0"/>
              <a:t>2. Verificación del quórum</a:t>
            </a:r>
          </a:p>
          <a:p>
            <a:pPr algn="l"/>
            <a:r>
              <a:rPr lang="es-ES" sz="8000" dirty="0"/>
              <a:t>3. Normatividad y aspectos generales del FAZNI</a:t>
            </a:r>
          </a:p>
          <a:p>
            <a:pPr algn="l"/>
            <a:r>
              <a:rPr lang="es-ES" sz="8000" dirty="0"/>
              <a:t>	3.1 Objeto FAZNI</a:t>
            </a:r>
          </a:p>
          <a:p>
            <a:pPr algn="l"/>
            <a:r>
              <a:rPr lang="es-ES" sz="8000" dirty="0"/>
              <a:t>	3.2 Mecanismos aprobación recursos FAZNI </a:t>
            </a:r>
          </a:p>
          <a:p>
            <a:pPr algn="l"/>
            <a:r>
              <a:rPr lang="es-ES" sz="8000" dirty="0"/>
              <a:t>4. Estado del proyecto de inversión</a:t>
            </a:r>
          </a:p>
          <a:p>
            <a:pPr algn="l"/>
            <a:r>
              <a:rPr lang="es-ES" sz="8000" dirty="0"/>
              <a:t>5. Vigencias Expiradas </a:t>
            </a:r>
          </a:p>
          <a:p>
            <a:pPr algn="l"/>
            <a:r>
              <a:rPr lang="es-ES" sz="8000" dirty="0"/>
              <a:t>         5.1. Contratos de interventoría (8)</a:t>
            </a:r>
          </a:p>
          <a:p>
            <a:pPr algn="l"/>
            <a:r>
              <a:rPr lang="es-ES" sz="8000" dirty="0"/>
              <a:t>         5.2. Contratos de obra (1)</a:t>
            </a:r>
          </a:p>
          <a:p>
            <a:pPr algn="l"/>
            <a:r>
              <a:rPr lang="es-ES" sz="8000" dirty="0"/>
              <a:t>6.  Recomendación de la Dirección de Energía Eléctrica</a:t>
            </a:r>
          </a:p>
          <a:p>
            <a:pPr algn="l"/>
            <a:r>
              <a:rPr lang="es-ES" sz="8000" dirty="0"/>
              <a:t>7.  Decisión del comité</a:t>
            </a:r>
          </a:p>
          <a:p>
            <a:endParaRPr lang="es-CO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2DA39AD8-D2EF-2240-A2F3-5E8694870F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2702" y="123987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+mj-lt"/>
              </a:rPr>
              <a:t>ORDEN DEL DÍA DEL COMITÉ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043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D74F9017-CA03-DD03-7C00-2F7BA237A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8219"/>
            <a:ext cx="10515600" cy="2852737"/>
          </a:xfrm>
        </p:spPr>
        <p:txBody>
          <a:bodyPr/>
          <a:lstStyle/>
          <a:p>
            <a:r>
              <a:rPr lang="es-E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lt"/>
                <a:cs typeface="+mj-lt"/>
              </a:rPr>
              <a:t>1. DESIGNACIÓN DE LA SECRETARÍA TÉCNICA</a:t>
            </a:r>
            <a:b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lt"/>
                <a:cs typeface="+mj-lt"/>
              </a:rPr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853279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989B3D-91C5-D060-CC8E-583BBB1D7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B5BFEFC-D170-19E5-D04E-6C00C7EB0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2503" y="-292492"/>
            <a:ext cx="10515600" cy="2852737"/>
          </a:xfrm>
        </p:spPr>
        <p:txBody>
          <a:bodyPr/>
          <a:lstStyle/>
          <a:p>
            <a:r>
              <a:rPr lang="es-E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lt"/>
                <a:cs typeface="+mj-lt"/>
              </a:rPr>
              <a:t>2. VERIFICACIÓN DEL QUÓRUM</a:t>
            </a:r>
            <a:b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lt"/>
                <a:cs typeface="+mj-lt"/>
              </a:rPr>
            </a:br>
            <a:endParaRPr lang="es-CO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1C4B0D8-2960-9720-AA44-48CBF2369AA0}"/>
              </a:ext>
            </a:extLst>
          </p:cNvPr>
          <p:cNvSpPr txBox="1"/>
          <p:nvPr/>
        </p:nvSpPr>
        <p:spPr>
          <a:xfrm>
            <a:off x="509043" y="1853549"/>
            <a:ext cx="1154252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  <a:defRPr/>
            </a:pPr>
            <a:r>
              <a:rPr lang="es-CO" sz="2000" b="1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Decreto Único Reglamentario 1073 del 26 de mayo de 2015:</a:t>
            </a:r>
            <a:endParaRPr lang="es-CO" sz="2000" b="1" dirty="0">
              <a:solidFill>
                <a:srgbClr val="FFC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  <a:defRPr/>
            </a:pPr>
            <a:endParaRPr lang="es-CO" sz="2000" b="1" dirty="0">
              <a:solidFill>
                <a:srgbClr val="FFC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  <a:defRPr/>
            </a:pPr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Articulo 2.2.3.3.2.2,1.1. Comité de Administración. 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Fondo de Apoyo Financiero para la Energización de las Zonas No Interconectadas, FAZNI, tendrá un Comité de Administración, CAFAZNI, que estará integrado de la siguiente manera:</a:t>
            </a:r>
          </a:p>
          <a:p>
            <a:pPr marL="0" indent="0" algn="just">
              <a:buNone/>
              <a:defRPr/>
            </a:pPr>
            <a:endParaRPr lang="es-CO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Clr>
                <a:srgbClr val="BDAA1D"/>
              </a:buClr>
              <a:buNone/>
              <a:tabLst>
                <a:tab pos="5203825" algn="l"/>
              </a:tabLst>
              <a:defRPr/>
            </a:pPr>
            <a:r>
              <a:rPr lang="es-CO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</a:t>
            </a:r>
            <a:r>
              <a:rPr lang="es-CO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Por el Ministro de Minas y Energía, quien lo presidirá, o su delegado.</a:t>
            </a:r>
          </a:p>
          <a:p>
            <a:pPr marL="0" indent="0" algn="just">
              <a:buClr>
                <a:srgbClr val="BDAA1D"/>
              </a:buClr>
              <a:buNone/>
              <a:tabLst>
                <a:tab pos="5203825" algn="l"/>
              </a:tabLst>
              <a:defRPr/>
            </a:pPr>
            <a:r>
              <a:rPr lang="es-CO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es-CO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Por el Viceministro de Energía, o su delegado.</a:t>
            </a:r>
          </a:p>
          <a:p>
            <a:pPr marL="0" indent="0" algn="just">
              <a:buClr>
                <a:srgbClr val="BDAA1D"/>
              </a:buClr>
              <a:buNone/>
              <a:defRPr/>
            </a:pPr>
            <a:r>
              <a:rPr lang="es-CO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es-CO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Por el Director de la UPME o su delegado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s-CO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Clr>
                <a:srgbClr val="BDAA1D"/>
              </a:buClr>
              <a:buNone/>
              <a:defRPr/>
            </a:pPr>
            <a:endParaRPr lang="es-CO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  <a:defRPr/>
            </a:pP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Comité de Administración aprobará, objetará e impartirá instrucciones y recomendaciones sobre los planes, programas o proyectos que hayan sido presentados para financiación con cargo a los recursos del Fondo de Apoyo Financiero para la Energización de las Zonas No Interconectadas, FAZNI.</a:t>
            </a:r>
            <a:endParaRPr lang="es-CO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218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28E80B-ADAD-CC5C-6156-B6BCFF2DC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2420"/>
            <a:ext cx="10515600" cy="1574638"/>
          </a:xfrm>
        </p:spPr>
        <p:txBody>
          <a:bodyPr>
            <a:normAutofit/>
          </a:bodyPr>
          <a:lstStyle/>
          <a:p>
            <a:r>
              <a:rPr lang="es-E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lt"/>
                <a:cs typeface="+mj-lt"/>
              </a:rPr>
              <a:t>3. NORMATIVIDAD FAZNI</a:t>
            </a:r>
            <a:b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lt"/>
                <a:cs typeface="+mj-lt"/>
              </a:rPr>
            </a:br>
            <a:endParaRPr lang="es-CO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F1FCD778-8D33-7F51-E9A2-C23CCE5A58CE}"/>
              </a:ext>
            </a:extLst>
          </p:cNvPr>
          <p:cNvSpPr>
            <a:spLocks noGrp="1"/>
          </p:cNvSpPr>
          <p:nvPr/>
        </p:nvSpPr>
        <p:spPr>
          <a:xfrm>
            <a:off x="349682" y="1901341"/>
            <a:ext cx="11492635" cy="46954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0996" indent="-380996" algn="just">
              <a:spcBef>
                <a:spcPct val="0"/>
              </a:spcBef>
              <a:defRPr/>
            </a:pPr>
            <a:r>
              <a:rPr lang="es-CO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  <a:hlinkClick r:id="rId2" action="ppaction://hlinkfile"/>
              </a:rPr>
              <a:t>Ley 633 de 2000</a:t>
            </a:r>
            <a:r>
              <a:rPr lang="es-CO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, Crea el Fondo de Apoyo Financiero para la Energización de las Zonas No Interconectadas en los Artículos 81 a 84</a:t>
            </a:r>
          </a:p>
          <a:p>
            <a:pPr marL="0" indent="0" algn="just">
              <a:spcBef>
                <a:spcPct val="0"/>
              </a:spcBef>
              <a:buNone/>
              <a:defRPr/>
            </a:pPr>
            <a:endParaRPr lang="es-CO" sz="2000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80996" indent="-380996" algn="just">
              <a:spcBef>
                <a:spcPct val="0"/>
              </a:spcBef>
              <a:defRPr/>
            </a:pPr>
            <a:r>
              <a:rPr lang="es-CO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  <a:hlinkClick r:id="rId3" action="ppaction://hlinkfile"/>
              </a:rPr>
              <a:t>Decreto 1124 de 2008</a:t>
            </a:r>
            <a:r>
              <a:rPr lang="es-CO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s-ES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compilado en </a:t>
            </a:r>
            <a:r>
              <a:rPr lang="es-ES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  <a:hlinkClick r:id="rId4" action="ppaction://hlinkfile"/>
              </a:rPr>
              <a:t>DUR 1073 de 2015</a:t>
            </a:r>
            <a:r>
              <a:rPr lang="es-ES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. Modificado por </a:t>
            </a:r>
            <a:r>
              <a:rPr lang="es-CO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Decretos </a:t>
            </a:r>
            <a:r>
              <a:rPr lang="es-CO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  <a:hlinkClick r:id="rId5" action="ppaction://hlinkfile"/>
              </a:rPr>
              <a:t>1623 de 2015 </a:t>
            </a:r>
            <a:r>
              <a:rPr lang="es-CO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y </a:t>
            </a:r>
            <a:r>
              <a:rPr lang="es-CO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  <a:hlinkClick r:id="rId6" action="ppaction://hlinkfile"/>
              </a:rPr>
              <a:t>1513 de 2016</a:t>
            </a:r>
            <a:r>
              <a:rPr lang="es-CO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0" indent="0" algn="just">
              <a:spcBef>
                <a:spcPct val="0"/>
              </a:spcBef>
              <a:buNone/>
              <a:defRPr/>
            </a:pPr>
            <a:endParaRPr lang="es-ES" sz="2000" dirty="0">
              <a:latin typeface="+mj-lt"/>
              <a:ea typeface="Verdana" panose="020B0604030504040204" pitchFamily="34" charset="0"/>
              <a:cs typeface="Verdana" panose="020B0604030504040204" pitchFamily="34" charset="0"/>
              <a:hlinkClick r:id="rId7" action="ppaction://hlinkfile"/>
            </a:endParaRPr>
          </a:p>
          <a:p>
            <a:pPr marL="380996" indent="-380996" algn="just">
              <a:spcBef>
                <a:spcPct val="0"/>
              </a:spcBef>
              <a:defRPr/>
            </a:pPr>
            <a:r>
              <a:rPr lang="es-ES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Art. 190 </a:t>
            </a:r>
            <a:r>
              <a:rPr lang="es-ES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  <a:hlinkClick r:id="rId8" action="ppaction://hlinkfile"/>
              </a:rPr>
              <a:t>Ley 1753 de 2015</a:t>
            </a:r>
            <a:r>
              <a:rPr lang="es-ES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O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(PND)</a:t>
            </a:r>
            <a:r>
              <a:rPr lang="es-ES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, el FAZNI recibirá </a:t>
            </a:r>
            <a:r>
              <a:rPr lang="es-CO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a partir del 1 enero de 2016 los recursos que recaude el Administrador del Sistema de Intercambios Comerciales (ASIC) correspondientes a $1,50 por kilovatio hora despachado.</a:t>
            </a:r>
          </a:p>
          <a:p>
            <a:pPr marL="0" indent="0" algn="just">
              <a:spcBef>
                <a:spcPct val="0"/>
              </a:spcBef>
              <a:buNone/>
              <a:defRPr/>
            </a:pPr>
            <a:endParaRPr lang="es-CO" sz="2000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80996" indent="-380996" algn="just">
              <a:spcBef>
                <a:spcPct val="0"/>
              </a:spcBef>
              <a:defRPr/>
            </a:pPr>
            <a:r>
              <a:rPr lang="es-ES" sz="2000" dirty="0">
                <a:latin typeface="+mj-lt"/>
                <a:ea typeface="Verdana" panose="020B0604030504040204" pitchFamily="34" charset="0"/>
                <a:hlinkClick r:id="rId7" action="ppaction://hlinkfile"/>
              </a:rPr>
              <a:t>Art. 21 Ley 1955 de 2019 </a:t>
            </a:r>
            <a:r>
              <a:rPr lang="es-MX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extendió su vigencia hasta el 31 de diciembre de 2030 </a:t>
            </a:r>
          </a:p>
          <a:p>
            <a:pPr marL="380996" indent="-380996" algn="just">
              <a:spcBef>
                <a:spcPct val="0"/>
              </a:spcBef>
              <a:defRPr/>
            </a:pPr>
            <a:endParaRPr lang="es-CO" sz="2000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80996" indent="-380996" algn="just">
              <a:spcBef>
                <a:spcPct val="0"/>
              </a:spcBef>
              <a:defRPr/>
            </a:pPr>
            <a:r>
              <a:rPr lang="es-CO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  <a:hlinkClick r:id="rId9" action="ppaction://hlinkfile"/>
              </a:rPr>
              <a:t>Resolución 4 1208 de 2016</a:t>
            </a:r>
            <a:r>
              <a:rPr lang="es-CO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establece parámetros para asignación de recursos FAZNI. </a:t>
            </a:r>
          </a:p>
          <a:p>
            <a:pPr marL="0" indent="0" algn="just">
              <a:spcBef>
                <a:spcPct val="0"/>
              </a:spcBef>
              <a:buNone/>
              <a:defRPr/>
            </a:pPr>
            <a:endParaRPr lang="es-CO" sz="2000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80996" indent="-380996" algn="just">
              <a:spcBef>
                <a:spcPct val="0"/>
              </a:spcBef>
              <a:defRPr/>
            </a:pPr>
            <a:r>
              <a:rPr lang="es-ES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Resolución 4 0603 de 2023 Por la cual se modifica la Resolución MME 4 0378 de 2023 y se</a:t>
            </a:r>
          </a:p>
          <a:p>
            <a:pPr marL="0" indent="0" algn="just">
              <a:spcBef>
                <a:spcPct val="0"/>
              </a:spcBef>
              <a:buNone/>
              <a:defRPr/>
            </a:pPr>
            <a:r>
              <a:rPr lang="es-ES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    dictan otras disposiciones</a:t>
            </a:r>
          </a:p>
        </p:txBody>
      </p:sp>
    </p:spTree>
    <p:extLst>
      <p:ext uri="{BB962C8B-B14F-4D97-AF65-F5344CB8AC3E}">
        <p14:creationId xmlns:p14="http://schemas.microsoft.com/office/powerpoint/2010/main" val="1287694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35D24963-E7C9-6F82-4ADC-CE6391601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07832"/>
            <a:ext cx="10515600" cy="703384"/>
          </a:xfrm>
        </p:spPr>
        <p:txBody>
          <a:bodyPr>
            <a:normAutofit/>
          </a:bodyPr>
          <a:lstStyle/>
          <a:p>
            <a:r>
              <a:rPr lang="es-E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lt"/>
                <a:cs typeface="+mj-lt"/>
              </a:rPr>
              <a:t>3.1. OBJETO FAZNI </a:t>
            </a:r>
            <a:endParaRPr lang="es-CO" dirty="0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0B4419D0-BEC9-3300-53AF-8071A1A2F046}"/>
              </a:ext>
            </a:extLst>
          </p:cNvPr>
          <p:cNvSpPr>
            <a:spLocks noGrp="1"/>
          </p:cNvSpPr>
          <p:nvPr/>
        </p:nvSpPr>
        <p:spPr>
          <a:xfrm>
            <a:off x="411190" y="2036570"/>
            <a:ext cx="11369617" cy="34445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spcBef>
                <a:spcPct val="0"/>
              </a:spcBef>
              <a:buNone/>
              <a:defRPr/>
            </a:pPr>
            <a:r>
              <a:rPr lang="es-CO" sz="24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Todos los recursos del FAZNI se utilizarán para financiar planes, programas y proyectos de inversión destinados a la </a:t>
            </a:r>
            <a:r>
              <a:rPr lang="es-CO" sz="2400" b="1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construcción e instalación de la infraestructura eléctrica que permita la ampliación de la cobertura y la satisfacción de la demanda de energía eléctrica en las Zonas No Interconectadas</a:t>
            </a:r>
            <a:r>
              <a:rPr lang="es-ES" sz="2400" b="1" dirty="0">
                <a:latin typeface="Helvetica (Cuerpo)"/>
                <a:ea typeface="Verdana" panose="020B0604030504040204" pitchFamily="34" charset="0"/>
              </a:rPr>
              <a:t>. </a:t>
            </a:r>
            <a:endParaRPr lang="es-E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(Cuerpo)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571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253409-434B-1B1E-5CF9-FB9424703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28392"/>
          </a:xfrm>
        </p:spPr>
        <p:txBody>
          <a:bodyPr>
            <a:normAutofit fontScale="90000"/>
          </a:bodyPr>
          <a:lstStyle/>
          <a:p>
            <a:r>
              <a:rPr lang="es-E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lt"/>
                <a:cs typeface="+mj-lt"/>
              </a:rPr>
              <a:t>3.2. MECANISMOS APROBACIÓN</a:t>
            </a:r>
            <a:br>
              <a:rPr lang="es-E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lt"/>
                <a:cs typeface="+mj-lt"/>
              </a:rPr>
            </a:br>
            <a:r>
              <a:rPr lang="es-E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lt"/>
                <a:cs typeface="+mj-lt"/>
              </a:rPr>
              <a:t>RECURSOS FAZNI  </a:t>
            </a:r>
            <a:r>
              <a:rPr lang="es-ES" sz="16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lt"/>
                <a:cs typeface="+mj-lt"/>
              </a:rPr>
              <a:t>ART. 2.2.3.3.2.2.3.7 (DECRETO 1513 DE 2016)</a:t>
            </a:r>
            <a:endParaRPr lang="es-CO" sz="16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lt"/>
              <a:cs typeface="+mj-lt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38E6FA-A559-99BD-B331-6B1AC8A06F2D}"/>
              </a:ext>
            </a:extLst>
          </p:cNvPr>
          <p:cNvSpPr txBox="1"/>
          <p:nvPr/>
        </p:nvSpPr>
        <p:spPr>
          <a:xfrm>
            <a:off x="4981752" y="6639446"/>
            <a:ext cx="222849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sz="1100" b="1" dirty="0">
                <a:solidFill>
                  <a:schemeClr val="bg1"/>
                </a:solidFill>
                <a:latin typeface="Verdana" panose="020B0604030504040204" pitchFamily="34" charset="0"/>
              </a:rPr>
              <a:t>www.---------------.gov.co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CA336B31-6FAA-D525-F1DE-34796E9A42D8}"/>
              </a:ext>
            </a:extLst>
          </p:cNvPr>
          <p:cNvSpPr>
            <a:spLocks noGrp="1"/>
          </p:cNvSpPr>
          <p:nvPr/>
        </p:nvSpPr>
        <p:spPr>
          <a:xfrm>
            <a:off x="411191" y="2217577"/>
            <a:ext cx="11369617" cy="49110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CO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Previa viabilidad técnica y financiera efectuada por el IPSE, mediante alguno(s) de los siguientes mecanismos</a:t>
            </a:r>
            <a:r>
              <a:rPr lang="es-CO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  <a:sym typeface="Wingdings" panose="05000000000000000000" pitchFamily="2" charset="2"/>
              </a:rPr>
              <a:t>:</a:t>
            </a:r>
            <a:endParaRPr lang="es-ES" sz="2000" dirty="0">
              <a:latin typeface="+mj-lt"/>
              <a:ea typeface="Verdana" panose="020B0604030504040204" pitchFamily="34" charset="0"/>
            </a:endParaRPr>
          </a:p>
          <a:p>
            <a:pPr marL="457200" indent="-457200" algn="just" defTabSz="457200">
              <a:buClr>
                <a:schemeClr val="tx1"/>
              </a:buClr>
              <a:buFont typeface="+mj-lt"/>
              <a:buAutoNum type="arabicPeriod"/>
              <a:defRPr/>
            </a:pPr>
            <a:r>
              <a:rPr lang="es-CO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Esquemas empresariales – Financiar programas o proyectos de inversión en nueva infraestructura eléctrica, reposición, rehabilitación y/o modernización de la existente, mediante mecanismos de vinculación de capital privado, así como para asegurar cierre financiero de esquemas empresariales incluyendo ASE.</a:t>
            </a:r>
          </a:p>
          <a:p>
            <a:pPr marL="457200" indent="-457200" algn="just" defTabSz="457200">
              <a:buClr>
                <a:schemeClr val="tx1"/>
              </a:buClr>
              <a:buFont typeface="+mj-lt"/>
              <a:buAutoNum type="arabicPeriod"/>
              <a:defRPr/>
            </a:pPr>
            <a:r>
              <a:rPr lang="es-CO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Proyectos presentados por los Entes Territoriales.</a:t>
            </a:r>
          </a:p>
          <a:p>
            <a:pPr marL="457200" indent="-457200" algn="just" defTabSz="457200">
              <a:buClr>
                <a:schemeClr val="tx1"/>
              </a:buClr>
              <a:buFont typeface="+mj-lt"/>
              <a:buAutoNum type="arabicPeriod"/>
              <a:defRPr/>
            </a:pPr>
            <a:r>
              <a:rPr lang="es-CO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Proyectos adjudicados mediante convocatorias que podrían ser realizadas por el MME o por la entidad delegada por éste.</a:t>
            </a:r>
          </a:p>
          <a:p>
            <a:pPr marL="457200" indent="-457200" algn="just" defTabSz="457200">
              <a:buClr>
                <a:schemeClr val="tx1"/>
              </a:buClr>
              <a:buFont typeface="+mj-lt"/>
              <a:buAutoNum type="arabicPeriod"/>
              <a:defRPr/>
            </a:pPr>
            <a:r>
              <a:rPr lang="es-CO" sz="20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Proyectos estratégicos por su impacto económico o social – Para cumplimiento de metas o programas nacionales o estratégicos por su afectación económica y social.</a:t>
            </a:r>
          </a:p>
        </p:txBody>
      </p:sp>
    </p:spTree>
    <p:extLst>
      <p:ext uri="{BB962C8B-B14F-4D97-AF65-F5344CB8AC3E}">
        <p14:creationId xmlns:p14="http://schemas.microsoft.com/office/powerpoint/2010/main" val="3270610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EE5D3D-C074-722F-213B-EA9052659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6589"/>
            <a:ext cx="10515600" cy="623521"/>
          </a:xfrm>
        </p:spPr>
        <p:txBody>
          <a:bodyPr>
            <a:normAutofit/>
          </a:bodyPr>
          <a:lstStyle/>
          <a:p>
            <a:r>
              <a:rPr lang="es-MX" sz="3000" b="1" dirty="0">
                <a:ea typeface="Verdana" panose="020B0604030504040204" pitchFamily="34" charset="0"/>
              </a:rPr>
              <a:t>4. ESTADO DEL PROYECTO DE INVERSIÓN</a:t>
            </a:r>
            <a:endParaRPr lang="es-CO" sz="3000" b="1" dirty="0">
              <a:ea typeface="Verdana" panose="020B0604030504040204" pitchFamily="34" charset="0"/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0618BA4-101F-DAA9-C91D-A4496B516D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8757" y="1476986"/>
            <a:ext cx="10515600" cy="1500187"/>
          </a:xfrm>
        </p:spPr>
        <p:txBody>
          <a:bodyPr/>
          <a:lstStyle/>
          <a:p>
            <a:pPr algn="just"/>
            <a:r>
              <a:rPr lang="es-MX" dirty="0">
                <a:solidFill>
                  <a:schemeClr val="tx1"/>
                </a:solidFill>
              </a:rPr>
              <a:t>La distribución de los recursos financieros disponibles del fondo FAZNI se encuentran de la siguiente tabla:</a:t>
            </a:r>
            <a:endParaRPr lang="es-CO" dirty="0">
              <a:solidFill>
                <a:schemeClr val="tx1"/>
              </a:solidFill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9EC0578C-C948-6D96-8C99-F2665C1B63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2060136"/>
              </p:ext>
            </p:extLst>
          </p:nvPr>
        </p:nvGraphicFramePr>
        <p:xfrm>
          <a:off x="574155" y="2977173"/>
          <a:ext cx="11043689" cy="2910570"/>
        </p:xfrm>
        <a:graphic>
          <a:graphicData uri="http://schemas.openxmlformats.org/drawingml/2006/table">
            <a:tbl>
              <a:tblPr/>
              <a:tblGrid>
                <a:gridCol w="7584479">
                  <a:extLst>
                    <a:ext uri="{9D8B030D-6E8A-4147-A177-3AD203B41FA5}">
                      <a16:colId xmlns:a16="http://schemas.microsoft.com/office/drawing/2014/main" val="2065624683"/>
                    </a:ext>
                  </a:extLst>
                </a:gridCol>
                <a:gridCol w="3459210">
                  <a:extLst>
                    <a:ext uri="{9D8B030D-6E8A-4147-A177-3AD203B41FA5}">
                      <a16:colId xmlns:a16="http://schemas.microsoft.com/office/drawing/2014/main" val="421695287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Actividad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B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Recurso disponible vigencia 2026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B0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23410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Girar los recursos destinados a financiar los planes, programas y proyectos para la construcción e instalación de nueva infraestructura.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$ 8.373.257.265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36311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Girar los recursos para asistencia técnica y capacitación en el uso adecuado de la energía para su sostenibilidad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$ 190.447.029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5553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Girar los recursos para la Interventoría del proyecto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$ 0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75826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Total Producto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B0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$ 8.563.704.294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B0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8883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32336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OBIERNO DEL CAMBIO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caf9895-93ab-4536-b1cb-77a268359520">
      <Terms xmlns="http://schemas.microsoft.com/office/infopath/2007/PartnerControls"/>
    </lcf76f155ced4ddcb4097134ff3c332f>
    <TaxCatchAll xmlns="189b51a7-d269-4f29-b142-79e8ee84f3f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D2AC1A0CAA71244BE1C830520B3580B" ma:contentTypeVersion="20" ma:contentTypeDescription="Crear nuevo documento." ma:contentTypeScope="" ma:versionID="d5c3a08b4f380d25d30e14ea7bdd62ac">
  <xsd:schema xmlns:xsd="http://www.w3.org/2001/XMLSchema" xmlns:xs="http://www.w3.org/2001/XMLSchema" xmlns:p="http://schemas.microsoft.com/office/2006/metadata/properties" xmlns:ns2="ccaf9895-93ab-4536-b1cb-77a268359520" xmlns:ns3="189b51a7-d269-4f29-b142-79e8ee84f3f3" targetNamespace="http://schemas.microsoft.com/office/2006/metadata/properties" ma:root="true" ma:fieldsID="bff250eede24884c95f6806f9ee1f194" ns2:_="" ns3:_="">
    <xsd:import namespace="ccaf9895-93ab-4536-b1cb-77a268359520"/>
    <xsd:import namespace="189b51a7-d269-4f29-b142-79e8ee84f3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af9895-93ab-4536-b1cb-77a2683595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Etiquetas de imagen" ma:readOnly="false" ma:fieldId="{5cf76f15-5ced-4ddc-b409-7134ff3c332f}" ma:taxonomyMulti="true" ma:sspId="c2231ce5-edc9-4cf3-bcdc-afedc95ebd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9b51a7-d269-4f29-b142-79e8ee84f3f3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cc517a5c-2787-4b84-b078-20a6da190105}" ma:internalName="TaxCatchAll" ma:showField="CatchAllData" ma:web="189b51a7-d269-4f29-b142-79e8ee84f3f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4F3B7A-8E20-4270-A650-253D157B57DA}">
  <ds:schemaRefs>
    <ds:schemaRef ds:uri="http://schemas.microsoft.com/office/2006/metadata/properties"/>
    <ds:schemaRef ds:uri="http://schemas.microsoft.com/office/infopath/2007/PartnerControls"/>
    <ds:schemaRef ds:uri="ccaf9895-93ab-4536-b1cb-77a268359520"/>
    <ds:schemaRef ds:uri="189b51a7-d269-4f29-b142-79e8ee84f3f3"/>
  </ds:schemaRefs>
</ds:datastoreItem>
</file>

<file path=customXml/itemProps2.xml><?xml version="1.0" encoding="utf-8"?>
<ds:datastoreItem xmlns:ds="http://schemas.openxmlformats.org/officeDocument/2006/customXml" ds:itemID="{3AFE1470-F17F-4471-9CCB-E1E42BDE3C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B5240D3-6DD8-4874-B6C2-863A008138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af9895-93ab-4536-b1cb-77a268359520"/>
    <ds:schemaRef ds:uri="189b51a7-d269-4f29-b142-79e8ee84f3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2769</TotalTime>
  <Words>1238</Words>
  <Application>Microsoft Office PowerPoint</Application>
  <PresentationFormat>Panorámica</PresentationFormat>
  <Paragraphs>165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1" baseType="lpstr">
      <vt:lpstr>Aptos</vt:lpstr>
      <vt:lpstr>Arial</vt:lpstr>
      <vt:lpstr>Calibri</vt:lpstr>
      <vt:lpstr>Helvetica</vt:lpstr>
      <vt:lpstr>Helvetica (Cuerpo)</vt:lpstr>
      <vt:lpstr>Verdana</vt:lpstr>
      <vt:lpstr>Tema de Office</vt:lpstr>
      <vt:lpstr>Presentación de PowerPoint</vt:lpstr>
      <vt:lpstr>Presentación de PowerPoint</vt:lpstr>
      <vt:lpstr>ORDEN DEL DÍA DEL COMITÉ</vt:lpstr>
      <vt:lpstr>1. DESIGNACIÓN DE LA SECRETARÍA TÉCNICA </vt:lpstr>
      <vt:lpstr>2. VERIFICACIÓN DEL QUÓRUM </vt:lpstr>
      <vt:lpstr>3. NORMATIVIDAD FAZNI </vt:lpstr>
      <vt:lpstr>3.1. OBJETO FAZNI </vt:lpstr>
      <vt:lpstr>3.2. MECANISMOS APROBACIÓN RECURSOS FAZNI  ART. 2.2.3.3.2.2.3.7 (DECRETO 1513 DE 2016)</vt:lpstr>
      <vt:lpstr>4. ESTADO DEL PROYECTO DE INVERSIÓN</vt:lpstr>
      <vt:lpstr>5. VIGENCIAS EXPIRADAS  </vt:lpstr>
      <vt:lpstr>5. CONTRATOS DE INTERVENTORÍA Y OBRA  </vt:lpstr>
      <vt:lpstr>6. RECOMENDACIÓN DE LA DIRECCIÓN DE ENERGÍA ELÉCTRICA</vt:lpstr>
      <vt:lpstr>7. DECISIÓN DEL COMITÉ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William Camilo  Baracaldo Godoy</dc:creator>
  <cp:lastModifiedBy>SEBASTIAN ORDOÑEZ MUÑOZ</cp:lastModifiedBy>
  <cp:revision>34</cp:revision>
  <dcterms:created xsi:type="dcterms:W3CDTF">2023-05-08T00:34:42Z</dcterms:created>
  <dcterms:modified xsi:type="dcterms:W3CDTF">2026-04-13T19:14:28Z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0x0101001D2AC1A0CAA71244BE1C830520B3580B</vt:lpwstr>
  </property>
</Properties>
</file>