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9"/>
  </p:notesMasterIdLst>
  <p:handoutMasterIdLst>
    <p:handoutMasterId r:id="rId20"/>
  </p:handoutMasterIdLst>
  <p:sldIdLst>
    <p:sldId id="256" r:id="rId5"/>
    <p:sldId id="257" r:id="rId6"/>
    <p:sldId id="258" r:id="rId7"/>
    <p:sldId id="262" r:id="rId8"/>
    <p:sldId id="259" r:id="rId9"/>
    <p:sldId id="263" r:id="rId10"/>
    <p:sldId id="632" r:id="rId11"/>
    <p:sldId id="266" r:id="rId12"/>
    <p:sldId id="634" r:id="rId13"/>
    <p:sldId id="633" r:id="rId14"/>
    <p:sldId id="268" r:id="rId15"/>
    <p:sldId id="270" r:id="rId16"/>
    <p:sldId id="269" r:id="rId17"/>
    <p:sldId id="267" r:id="rId18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1B03B"/>
    <a:srgbClr val="C49E41"/>
    <a:srgbClr val="B13737"/>
    <a:srgbClr val="93BB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91BFB0E-C660-3EC7-901D-3CB27EE491BD}" v="5" dt="2026-05-13T21:34:15.92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D083AE6-46FA-4A59-8FB0-9F97EB10719F}" styleName="Estilo claro 3 - Acento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C4B1156A-380E-4F78-BDF5-A606A8083BF9}" styleName="Estilo medio 4 - Énfasis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7292A2E-F333-43FB-9621-5CBBE7FDCDCB}" styleName="Estilo claro 2 - Acento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52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88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5" d="100"/>
          <a:sy n="55" d="100"/>
        </p:scale>
        <p:origin x="288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RID ALEJANDRO TOVAR ARISTIZABAL" userId="e03fe83d-f87c-4992-96ab-49e8981b3e74" providerId="ADAL" clId="{A0A6D36C-4229-49AF-811E-1BD4D6C4CC2F}"/>
    <pc:docChg chg="modSld">
      <pc:chgData name="FARID ALEJANDRO TOVAR ARISTIZABAL" userId="e03fe83d-f87c-4992-96ab-49e8981b3e74" providerId="ADAL" clId="{A0A6D36C-4229-49AF-811E-1BD4D6C4CC2F}" dt="2026-05-07T20:29:28.730" v="22" actId="20577"/>
      <pc:docMkLst>
        <pc:docMk/>
      </pc:docMkLst>
      <pc:sldChg chg="modSp mod">
        <pc:chgData name="FARID ALEJANDRO TOVAR ARISTIZABAL" userId="e03fe83d-f87c-4992-96ab-49e8981b3e74" providerId="ADAL" clId="{A0A6D36C-4229-49AF-811E-1BD4D6C4CC2F}" dt="2026-05-07T20:29:28.730" v="22" actId="20577"/>
        <pc:sldMkLst>
          <pc:docMk/>
          <pc:sldMk cId="1482975956" sldId="257"/>
        </pc:sldMkLst>
        <pc:spChg chg="mod">
          <ac:chgData name="FARID ALEJANDRO TOVAR ARISTIZABAL" userId="e03fe83d-f87c-4992-96ab-49e8981b3e74" providerId="ADAL" clId="{A0A6D36C-4229-49AF-811E-1BD4D6C4CC2F}" dt="2026-05-07T20:29:28.730" v="22" actId="20577"/>
          <ac:spMkLst>
            <pc:docMk/>
            <pc:sldMk cId="1482975956" sldId="257"/>
            <ac:spMk id="5" creationId="{FC478DAB-501C-8EF3-D4B8-13B62DABFED0}"/>
          </ac:spMkLst>
        </pc:spChg>
        <pc:spChg chg="mod">
          <ac:chgData name="FARID ALEJANDRO TOVAR ARISTIZABAL" userId="e03fe83d-f87c-4992-96ab-49e8981b3e74" providerId="ADAL" clId="{A0A6D36C-4229-49AF-811E-1BD4D6C4CC2F}" dt="2026-05-07T20:29:23.636" v="18" actId="20577"/>
          <ac:spMkLst>
            <pc:docMk/>
            <pc:sldMk cId="1482975956" sldId="257"/>
            <ac:spMk id="6" creationId="{50703695-DCC9-2B2B-CE25-CD632F0261C9}"/>
          </ac:spMkLst>
        </pc:spChg>
      </pc:sldChg>
    </pc:docChg>
  </pc:docChgLst>
  <pc:docChgLst>
    <pc:chgData name="FARID ALEJANDRO TOVAR ARISTIZABAL" userId="S::fatovar@minenergia.gov.co::e03fe83d-f87c-4992-96ab-49e8981b3e74" providerId="AD" clId="Web-{391BFB0E-C660-3EC7-901D-3CB27EE491BD}"/>
    <pc:docChg chg="modSld">
      <pc:chgData name="FARID ALEJANDRO TOVAR ARISTIZABAL" userId="S::fatovar@minenergia.gov.co::e03fe83d-f87c-4992-96ab-49e8981b3e74" providerId="AD" clId="Web-{391BFB0E-C660-3EC7-901D-3CB27EE491BD}" dt="2026-05-13T21:34:15.921" v="2" actId="20577"/>
      <pc:docMkLst>
        <pc:docMk/>
      </pc:docMkLst>
      <pc:sldChg chg="modSp">
        <pc:chgData name="FARID ALEJANDRO TOVAR ARISTIZABAL" userId="S::fatovar@minenergia.gov.co::e03fe83d-f87c-4992-96ab-49e8981b3e74" providerId="AD" clId="Web-{391BFB0E-C660-3EC7-901D-3CB27EE491BD}" dt="2026-05-13T21:33:59.185" v="0" actId="20577"/>
        <pc:sldMkLst>
          <pc:docMk/>
          <pc:sldMk cId="1482975956" sldId="257"/>
        </pc:sldMkLst>
        <pc:spChg chg="mod">
          <ac:chgData name="FARID ALEJANDRO TOVAR ARISTIZABAL" userId="S::fatovar@minenergia.gov.co::e03fe83d-f87c-4992-96ab-49e8981b3e74" providerId="AD" clId="Web-{391BFB0E-C660-3EC7-901D-3CB27EE491BD}" dt="2026-05-13T21:33:59.185" v="0" actId="20577"/>
          <ac:spMkLst>
            <pc:docMk/>
            <pc:sldMk cId="1482975956" sldId="257"/>
            <ac:spMk id="5" creationId="{FC478DAB-501C-8EF3-D4B8-13B62DABFED0}"/>
          </ac:spMkLst>
        </pc:spChg>
      </pc:sldChg>
      <pc:sldChg chg="modSp">
        <pc:chgData name="FARID ALEJANDRO TOVAR ARISTIZABAL" userId="S::fatovar@minenergia.gov.co::e03fe83d-f87c-4992-96ab-49e8981b3e74" providerId="AD" clId="Web-{391BFB0E-C660-3EC7-901D-3CB27EE491BD}" dt="2026-05-13T21:34:15.921" v="2" actId="20577"/>
        <pc:sldMkLst>
          <pc:docMk/>
          <pc:sldMk cId="3920564024" sldId="269"/>
        </pc:sldMkLst>
        <pc:spChg chg="mod">
          <ac:chgData name="FARID ALEJANDRO TOVAR ARISTIZABAL" userId="S::fatovar@minenergia.gov.co::e03fe83d-f87c-4992-96ab-49e8981b3e74" providerId="AD" clId="Web-{391BFB0E-C660-3EC7-901D-3CB27EE491BD}" dt="2026-05-13T21:34:15.921" v="2" actId="20577"/>
          <ac:spMkLst>
            <pc:docMk/>
            <pc:sldMk cId="3920564024" sldId="269"/>
            <ac:spMk id="5" creationId="{2A0E9655-6DB5-50C2-450F-0DE6262D54F5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7DE8F55E-3564-59E0-6AB4-0A68F599327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2C491CA-AD82-21DA-B6AF-104C3C64927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65CE21-4FFD-43E4-9BE1-44B69E389DE4}" type="datetimeFigureOut">
              <a:rPr lang="es-CO" smtClean="0"/>
              <a:t>13/05/2026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4018EA8-D50D-6048-06A1-98CC923A5FF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F885154-3EB1-CC47-4591-C970E8A909C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5897CF-0428-44F3-9C91-0685A4FB6EB6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900616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DAD296-2736-45D4-8946-CCA30D523848}" type="datetimeFigureOut">
              <a:rPr lang="es-CO" smtClean="0"/>
              <a:t>13/05/2026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8C9C39-FC18-4256-A69F-CB35C1C50390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227241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AD64394-963E-D625-32AA-BDFC76B6E8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13/05/2026</a:t>
            </a:fld>
            <a:endParaRPr lang="es-CO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0F68054-34D7-9279-DFD5-715512BF4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916C35A-4761-CBE9-49AD-2C3A4928C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‹#›</a:t>
            </a:fld>
            <a:endParaRPr lang="es-CO" dirty="0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53806064-D094-DA86-6C22-C9CFC529A6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79684" y="2139929"/>
            <a:ext cx="2032630" cy="1783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456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A0128F-3548-EBBF-BD29-1EB1D2457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B611771-8F44-52FC-9741-53E17FE373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A0D0EFA-890A-CDAE-F1B6-CDA7C84A4B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13/05/2026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903C958-22C5-59D4-D584-C88407A5F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0441F80-8960-189A-2E8E-15505E6A0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‹#›</a:t>
            </a:fld>
            <a:endParaRPr lang="es-CO" dirty="0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BFA9D7E4-7BA0-40B7-FF99-DD7B5CDE5C94}"/>
              </a:ext>
            </a:extLst>
          </p:cNvPr>
          <p:cNvSpPr/>
          <p:nvPr userDrawn="1"/>
        </p:nvSpPr>
        <p:spPr>
          <a:xfrm>
            <a:off x="0" y="6721474"/>
            <a:ext cx="12192000" cy="136525"/>
          </a:xfrm>
          <a:prstGeom prst="rect">
            <a:avLst/>
          </a:prstGeom>
          <a:solidFill>
            <a:srgbClr val="E1B03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046970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31F210-8371-C703-B82E-47C593C78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B15A348-98B3-3879-5E17-CB0127E648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8F33D3A-1132-9B1A-B962-CD60ABDB6F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1E0D49E-7178-69A3-8F58-4D4C48A6C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13/05/2026</a:t>
            </a:fld>
            <a:endParaRPr lang="es-CO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F5CC090-A935-39EC-1352-2703D7774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9F37035-180E-0152-1228-EECA44274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‹#›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9266938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CAB338-F339-66BE-83C6-7A3F6FECC9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9935FC1-EFEA-9E70-C955-E0F46AFA99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Verdana" panose="020B060403050404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52A0A90-FD8F-D098-9E3C-8B3903C7EA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0F47486-611C-6371-6BFF-C8AADB90A8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Verdana" panose="020B060403050404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25A5BFE2-9B56-F9FE-1317-1698B3D8A8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58251A3-C7BF-3DF9-1006-6349C94FA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13/05/2026</a:t>
            </a:fld>
            <a:endParaRPr lang="es-CO" dirty="0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644687DF-C287-0B90-0384-AC46566F9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B92D22D-0268-7F05-56E0-5963F89C29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‹#›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2573337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5FE461-F01D-222B-4C7C-57D2AA8652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CFB908D-19D2-F83C-4039-D58C06ECA8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13/05/2026</a:t>
            </a:fld>
            <a:endParaRPr lang="es-CO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77D68EF-BFF2-A72E-07EE-5E72D7A474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38FE25A-BF2A-CF99-7E87-C956434B7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‹#›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2714246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DB9DC9B7-1E4F-7D26-4BD7-745061F4E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13/05/2026</a:t>
            </a:fld>
            <a:endParaRPr lang="es-CO" dirty="0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F5816B9-11D6-2A5A-0FD1-DB0FC94DB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3A788D0-F4D3-2B6C-9239-17F58235B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‹#›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6627494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911F9C-4982-DC10-47A7-6087D7976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A2D4D84-B18F-DC4C-91BD-C2D2452F67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>
                <a:latin typeface="Verdana" panose="020B0604030504040204" pitchFamily="34" charset="0"/>
              </a:defRPr>
            </a:lvl1pPr>
            <a:lvl2pPr>
              <a:defRPr sz="2800">
                <a:latin typeface="Verdana" panose="020B0604030504040204" pitchFamily="34" charset="0"/>
              </a:defRPr>
            </a:lvl2pPr>
            <a:lvl3pPr>
              <a:defRPr sz="2400">
                <a:latin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14A5BCA-21FB-4F80-5D90-71B92FADA7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Verdana" panose="020B060403050404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DC4DC66-6DB7-E14E-1352-1E2E2ED4ED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13/05/2026</a:t>
            </a:fld>
            <a:endParaRPr lang="es-CO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5AEA652-EF40-005F-FF90-AD253E40D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E9AB725-99AA-BB55-8E39-F039EB14A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‹#›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95096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E65C95-5503-7D88-003E-0E2E5F9113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93AC4D1E-48F0-A1F3-F9C4-7B875CE887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>
                <a:latin typeface="Verdana" panose="020B060403050404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1F0E517-DE99-33E7-2751-3A45597C88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Verdana" panose="020B060403050404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9892408-C707-58E8-CE35-B1C506B77F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13/05/2026</a:t>
            </a:fld>
            <a:endParaRPr lang="es-CO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65293AC-92C2-E7E4-0ECB-1F609042D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AB57530-0A48-7CB0-27F9-91E065538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‹#›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7526661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05C3E2-E170-9268-25A1-AE60BCD4A1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FDC4665-0C8C-E09A-7C93-4DB3CB0A64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863F176-85B0-9D54-437B-996F56A1D5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13/05/2026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D9FF4C6-8C08-CBB4-3CE2-59E6FA53D1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DD7E2D5-E6C7-D872-FB2D-BAF970486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‹#›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52805457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BAB6635-A1FA-05FB-BAB0-2B865D5253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6005000-C67B-39FC-C963-1BE222E2F7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>
            <a:lvl1pPr>
              <a:defRPr>
                <a:latin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277B06B-FF69-1B1F-5058-EED75F49A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13/05/2026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A1E3432-7CD9-B690-69AF-9AB3EC20F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0FBBF71-D1BB-B37A-0A5C-4B7A1432A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‹#›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982265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C092A5-DE25-767F-031F-CE0639AC53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1259010-DBE2-D34D-D879-AC7A1D2833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Verdana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modificar el estilo de subtítulo del patrón</a:t>
            </a:r>
            <a:endParaRPr lang="es-CO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28C31B2-286A-C9C4-E01D-E40D72576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13/05/2026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91D1DDB-6CC7-9360-8F7F-08FF87C5D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EC3D685-36E9-396E-8492-722E755FA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‹#›</a:t>
            </a:fld>
            <a:endParaRPr lang="es-CO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49AFD091-953C-4B8E-5508-A2D6A3D77D1D}"/>
              </a:ext>
            </a:extLst>
          </p:cNvPr>
          <p:cNvSpPr/>
          <p:nvPr userDrawn="1"/>
        </p:nvSpPr>
        <p:spPr>
          <a:xfrm>
            <a:off x="0" y="819253"/>
            <a:ext cx="12192000" cy="5219493"/>
          </a:xfrm>
          <a:prstGeom prst="rect">
            <a:avLst/>
          </a:prstGeom>
          <a:solidFill>
            <a:srgbClr val="E1B03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915255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C092A5-DE25-767F-031F-CE0639AC53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1259010-DBE2-D34D-D879-AC7A1D2833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Verdana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modificar el estilo de subtítulo del patrón</a:t>
            </a:r>
            <a:endParaRPr lang="es-CO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28C31B2-286A-C9C4-E01D-E40D72576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13/05/2026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91D1DDB-6CC7-9360-8F7F-08FF87C5D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EC3D685-36E9-396E-8492-722E755FA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‹#›</a:t>
            </a:fld>
            <a:endParaRPr lang="es-CO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663A175-52FA-6661-1F93-E14E5215D728}"/>
              </a:ext>
            </a:extLst>
          </p:cNvPr>
          <p:cNvSpPr/>
          <p:nvPr userDrawn="1"/>
        </p:nvSpPr>
        <p:spPr>
          <a:xfrm>
            <a:off x="0" y="6721474"/>
            <a:ext cx="12192000" cy="136525"/>
          </a:xfrm>
          <a:prstGeom prst="rect">
            <a:avLst/>
          </a:prstGeom>
          <a:solidFill>
            <a:srgbClr val="E1B03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572207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3D0CCB-4FFD-D76C-2516-7E388FCAB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E21056-E582-22D1-6201-8C5FC793E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EB76F7-CED7-0277-AFCB-6886CB518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13/05/2026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C8B0CA-24C5-6F63-CBFA-9062B6F26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3FA383-2ECC-136F-2454-358FD4FC2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‹#›</a:t>
            </a:fld>
            <a:endParaRPr lang="es-CO" dirty="0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C32AACA3-EE5B-D2A7-8374-77B760538B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829390" y="159440"/>
            <a:ext cx="533219" cy="46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237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3D0CCB-4FFD-D76C-2516-7E388FCAB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E21056-E582-22D1-6201-8C5FC793E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EB76F7-CED7-0277-AFCB-6886CB518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13/05/2026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C8B0CA-24C5-6F63-CBFA-9062B6F26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3FA383-2ECC-136F-2454-358FD4FC2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‹#›</a:t>
            </a:fld>
            <a:endParaRPr lang="es-CO" dirty="0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C32AACA3-EE5B-D2A7-8374-77B760538B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71590" y="159440"/>
            <a:ext cx="533219" cy="46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24725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3D0CCB-4FFD-D76C-2516-7E388FCAB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E21056-E582-22D1-6201-8C5FC793E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EB76F7-CED7-0277-AFCB-6886CB518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13/05/2026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C8B0CA-24C5-6F63-CBFA-9062B6F26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3FA383-2ECC-136F-2454-358FD4FC2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‹#›</a:t>
            </a:fld>
            <a:endParaRPr lang="es-CO" dirty="0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C32AACA3-EE5B-D2A7-8374-77B760538B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087190" y="159440"/>
            <a:ext cx="533219" cy="46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7523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3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3D0CCB-4FFD-D76C-2516-7E388FCAB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E21056-E582-22D1-6201-8C5FC793E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EB76F7-CED7-0277-AFCB-6886CB518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13/05/2026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C8B0CA-24C5-6F63-CBFA-9062B6F26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3FA383-2ECC-136F-2454-358FD4FC2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‹#›</a:t>
            </a:fld>
            <a:endParaRPr lang="es-CO" dirty="0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C32AACA3-EE5B-D2A7-8374-77B760538B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829390" y="6251575"/>
            <a:ext cx="533219" cy="46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1803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4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3D0CCB-4FFD-D76C-2516-7E388FCAB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E21056-E582-22D1-6201-8C5FC793E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EB76F7-CED7-0277-AFCB-6886CB518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13/05/2026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C8B0CA-24C5-6F63-CBFA-9062B6F26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3FA383-2ECC-136F-2454-358FD4FC2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‹#›</a:t>
            </a:fld>
            <a:endParaRPr lang="es-CO" dirty="0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C32AACA3-EE5B-D2A7-8374-77B760538B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71590" y="6251575"/>
            <a:ext cx="533219" cy="46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6129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5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3D0CCB-4FFD-D76C-2516-7E388FCAB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E21056-E582-22D1-6201-8C5FC793E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EB76F7-CED7-0277-AFCB-6886CB518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13/05/2026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C8B0CA-24C5-6F63-CBFA-9062B6F26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3FA383-2ECC-136F-2454-358FD4FC2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‹#›</a:t>
            </a:fld>
            <a:endParaRPr lang="es-CO" dirty="0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C32AACA3-EE5B-D2A7-8374-77B760538B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087190" y="6251575"/>
            <a:ext cx="533219" cy="46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4891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F842174-351A-5C35-E775-1CDC59E17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5D2E68F-9A0D-D89E-ED06-73EDB9E63B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0A95696-420C-C45E-6F3E-ED258E8D8B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13/05/2026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BEF4216-2A8E-0656-28FD-6CAD51853C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6FEC2FF-6B1B-D345-F657-95FAADED47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‹#›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326068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49" r:id="rId2"/>
    <p:sldLayoutId id="2147483660" r:id="rId3"/>
    <p:sldLayoutId id="214748365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50" r:id="rId10"/>
    <p:sldLayoutId id="2147483652" r:id="rId11"/>
    <p:sldLayoutId id="2147483653" r:id="rId12"/>
    <p:sldLayoutId id="2147483654" r:id="rId13"/>
    <p:sldLayoutId id="2147483655" r:id="rId14"/>
    <p:sldLayoutId id="2147483656" r:id="rId15"/>
    <p:sldLayoutId id="2147483657" r:id="rId16"/>
    <p:sldLayoutId id="2147483658" r:id="rId17"/>
    <p:sldLayoutId id="2147483659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Verdana" panose="020B060403050404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Dec%201073%20de%202015%20DUR%20Administrativo.pdf" TargetMode="Externa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780961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F33948-AF6F-2E4F-52B8-EA988C5027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EBA3CE90-B795-C73D-D689-26DA73B44E85}"/>
              </a:ext>
            </a:extLst>
          </p:cNvPr>
          <p:cNvGraphicFramePr>
            <a:graphicFrameLocks noGrp="1"/>
          </p:cNvGraphicFramePr>
          <p:nvPr/>
        </p:nvGraphicFramePr>
        <p:xfrm>
          <a:off x="452438" y="1759452"/>
          <a:ext cx="11287124" cy="3873977"/>
        </p:xfrm>
        <a:graphic>
          <a:graphicData uri="http://schemas.openxmlformats.org/drawingml/2006/table">
            <a:tbl>
              <a:tblPr>
                <a:tableStyleId>{ED083AE6-46FA-4A59-8FB0-9F97EB10719F}</a:tableStyleId>
              </a:tblPr>
              <a:tblGrid>
                <a:gridCol w="671511">
                  <a:extLst>
                    <a:ext uri="{9D8B030D-6E8A-4147-A177-3AD203B41FA5}">
                      <a16:colId xmlns:a16="http://schemas.microsoft.com/office/drawing/2014/main" val="2110484702"/>
                    </a:ext>
                  </a:extLst>
                </a:gridCol>
                <a:gridCol w="1407319">
                  <a:extLst>
                    <a:ext uri="{9D8B030D-6E8A-4147-A177-3AD203B41FA5}">
                      <a16:colId xmlns:a16="http://schemas.microsoft.com/office/drawing/2014/main" val="3525087376"/>
                    </a:ext>
                  </a:extLst>
                </a:gridCol>
                <a:gridCol w="1985962">
                  <a:extLst>
                    <a:ext uri="{9D8B030D-6E8A-4147-A177-3AD203B41FA5}">
                      <a16:colId xmlns:a16="http://schemas.microsoft.com/office/drawing/2014/main" val="2797171479"/>
                    </a:ext>
                  </a:extLst>
                </a:gridCol>
                <a:gridCol w="1343025">
                  <a:extLst>
                    <a:ext uri="{9D8B030D-6E8A-4147-A177-3AD203B41FA5}">
                      <a16:colId xmlns:a16="http://schemas.microsoft.com/office/drawing/2014/main" val="3206280973"/>
                    </a:ext>
                  </a:extLst>
                </a:gridCol>
                <a:gridCol w="1671638">
                  <a:extLst>
                    <a:ext uri="{9D8B030D-6E8A-4147-A177-3AD203B41FA5}">
                      <a16:colId xmlns:a16="http://schemas.microsoft.com/office/drawing/2014/main" val="1702312641"/>
                    </a:ext>
                  </a:extLst>
                </a:gridCol>
                <a:gridCol w="1450181">
                  <a:extLst>
                    <a:ext uri="{9D8B030D-6E8A-4147-A177-3AD203B41FA5}">
                      <a16:colId xmlns:a16="http://schemas.microsoft.com/office/drawing/2014/main" val="2164070600"/>
                    </a:ext>
                  </a:extLst>
                </a:gridCol>
                <a:gridCol w="1278731">
                  <a:extLst>
                    <a:ext uri="{9D8B030D-6E8A-4147-A177-3AD203B41FA5}">
                      <a16:colId xmlns:a16="http://schemas.microsoft.com/office/drawing/2014/main" val="3324145347"/>
                    </a:ext>
                  </a:extLst>
                </a:gridCol>
                <a:gridCol w="1478757">
                  <a:extLst>
                    <a:ext uri="{9D8B030D-6E8A-4147-A177-3AD203B41FA5}">
                      <a16:colId xmlns:a16="http://schemas.microsoft.com/office/drawing/2014/main" val="1471643337"/>
                    </a:ext>
                  </a:extLst>
                </a:gridCol>
              </a:tblGrid>
              <a:tr h="323057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ITEM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2623" marR="0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000" b="1" u="none" strike="noStrike" dirty="0">
                          <a:effectLst/>
                        </a:rPr>
                        <a:t>CONTRATO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2623" marR="0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000" b="1" u="none" strike="noStrike" dirty="0">
                          <a:effectLst/>
                        </a:rPr>
                        <a:t>EJECUTOR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2623" marR="0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000" b="1" u="none" strike="noStrike" dirty="0">
                          <a:effectLst/>
                        </a:rPr>
                        <a:t>AVANCE DE OBRA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2623" marR="0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000" b="1" u="none" strike="noStrike" dirty="0">
                          <a:effectLst/>
                        </a:rPr>
                        <a:t>HITO EXPIRADO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2623" marR="0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000" b="1" u="none" strike="noStrike" dirty="0">
                          <a:effectLst/>
                        </a:rPr>
                        <a:t>UBICACIÓN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2623" marR="0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000" b="1" u="none" strike="noStrike" dirty="0">
                          <a:effectLst/>
                        </a:rPr>
                        <a:t>VALOR DEL CONTRATO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2623" marR="0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000" b="1" u="none" strike="noStrike" dirty="0">
                          <a:effectLst/>
                        </a:rPr>
                        <a:t>VALOR HITO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2623" marR="0" marT="0" marB="0"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7936549"/>
                  </a:ext>
                </a:extLst>
              </a:tr>
              <a:tr h="164634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E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  <a:endParaRPr lang="es-CO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 dirty="0">
                          <a:effectLst/>
                        </a:rPr>
                        <a:t>PRONE-GGC-717-22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 dirty="0">
                          <a:effectLst/>
                        </a:rPr>
                        <a:t>CARIBESOL DE LA COSTA S.A.S. E.S.P. - AIR-E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000" u="none" strike="noStrike">
                          <a:effectLst/>
                        </a:rPr>
                        <a:t>41,48%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ES" sz="1000" u="none" strike="noStrike">
                          <a:effectLst/>
                        </a:rPr>
                        <a:t>b) Avance de obra del 10%</a:t>
                      </a:r>
                      <a:br>
                        <a:rPr lang="es-ES" sz="1000" u="none" strike="noStrike">
                          <a:effectLst/>
                        </a:rPr>
                      </a:br>
                      <a:r>
                        <a:rPr lang="es-ES" sz="1000" u="none" strike="noStrike">
                          <a:effectLst/>
                        </a:rPr>
                        <a:t>c) Avance de obra del 40%</a:t>
                      </a:r>
                      <a:endParaRPr lang="es-E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>
                          <a:effectLst/>
                        </a:rPr>
                        <a:t>Sitionuevo / Magdalena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>
                          <a:effectLst/>
                        </a:rPr>
                        <a:t>$1.742.530.191,00 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 dirty="0">
                          <a:effectLst/>
                        </a:rPr>
                        <a:t>$ 522.759.057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282399860"/>
                  </a:ext>
                </a:extLst>
              </a:tr>
              <a:tr h="164634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E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  <a:endParaRPr lang="es-CO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 dirty="0">
                          <a:effectLst/>
                        </a:rPr>
                        <a:t>PRONE-GGC-732-22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 dirty="0">
                          <a:effectLst/>
                        </a:rPr>
                        <a:t>CARIBESOL DE LA COSTA S.A.S. E.S.P. - AIR-E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000" u="none" strike="noStrike">
                          <a:effectLst/>
                        </a:rPr>
                        <a:t>40,71%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ES" sz="1000" u="none" strike="noStrike">
                          <a:effectLst/>
                        </a:rPr>
                        <a:t>b) Avance de obra del 10%</a:t>
                      </a:r>
                      <a:br>
                        <a:rPr lang="es-ES" sz="1000" u="none" strike="noStrike">
                          <a:effectLst/>
                        </a:rPr>
                      </a:br>
                      <a:r>
                        <a:rPr lang="es-ES" sz="1000" u="none" strike="noStrike">
                          <a:effectLst/>
                        </a:rPr>
                        <a:t>c) Avance de obra del 40%</a:t>
                      </a:r>
                      <a:endParaRPr lang="es-E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>
                          <a:effectLst/>
                        </a:rPr>
                        <a:t>Sitionuevo / Magdalena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 dirty="0">
                          <a:effectLst/>
                        </a:rPr>
                        <a:t>$1.322.671.149,00 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>
                          <a:effectLst/>
                        </a:rPr>
                        <a:t>$ 396.801.345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668520315"/>
                  </a:ext>
                </a:extLst>
              </a:tr>
              <a:tr h="164634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E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  <a:endParaRPr lang="es-CO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>
                          <a:effectLst/>
                        </a:rPr>
                        <a:t>PRONE-GGC-726-22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 dirty="0">
                          <a:effectLst/>
                        </a:rPr>
                        <a:t>CARIBESOL DE LA COSTA S.A.S. E.S.P. - AIR-E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>
                          <a:effectLst/>
                        </a:rPr>
                        <a:t>40,50%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ES" sz="1000" u="none" strike="noStrike" dirty="0">
                          <a:effectLst/>
                        </a:rPr>
                        <a:t>b) Avance de obra del 10%</a:t>
                      </a:r>
                      <a:br>
                        <a:rPr lang="es-ES" sz="1000" u="none" strike="noStrike" dirty="0">
                          <a:effectLst/>
                        </a:rPr>
                      </a:br>
                      <a:r>
                        <a:rPr lang="es-ES" sz="1000" u="none" strike="noStrike" dirty="0">
                          <a:effectLst/>
                        </a:rPr>
                        <a:t>c) Avance de obra del 40%</a:t>
                      </a:r>
                      <a:endParaRPr lang="es-E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>
                          <a:effectLst/>
                        </a:rPr>
                        <a:t>Sitionuevo / Magdalena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>
                          <a:effectLst/>
                        </a:rPr>
                        <a:t>$1.329.755.563,00 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>
                          <a:effectLst/>
                        </a:rPr>
                        <a:t>$ 398.926.669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656834534"/>
                  </a:ext>
                </a:extLst>
              </a:tr>
              <a:tr h="164634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E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  <a:endParaRPr lang="es-CO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>
                          <a:effectLst/>
                        </a:rPr>
                        <a:t>PRONE-GGC-733-22</a:t>
                      </a:r>
                      <a:endParaRPr lang="es-CO" sz="1000" b="0" i="0" u="none" strike="noStrike">
                        <a:solidFill>
                          <a:srgbClr val="9C000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 dirty="0">
                          <a:effectLst/>
                        </a:rPr>
                        <a:t>CARIBESOL DE LA COSTA S.A.S. E.S.P. - AIR-E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>
                          <a:effectLst/>
                        </a:rPr>
                        <a:t>44,95%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ES" sz="1000" u="none" strike="noStrike">
                          <a:effectLst/>
                        </a:rPr>
                        <a:t>b) Avance de obra del 10%</a:t>
                      </a:r>
                      <a:br>
                        <a:rPr lang="es-ES" sz="1000" u="none" strike="noStrike">
                          <a:effectLst/>
                        </a:rPr>
                      </a:br>
                      <a:r>
                        <a:rPr lang="es-ES" sz="1000" u="none" strike="noStrike">
                          <a:effectLst/>
                        </a:rPr>
                        <a:t>c) Avance de obra del 40%</a:t>
                      </a:r>
                      <a:endParaRPr lang="es-E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>
                          <a:effectLst/>
                        </a:rPr>
                        <a:t>Baranoa / Atlántico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>
                          <a:effectLst/>
                        </a:rPr>
                        <a:t>$3.639.466.974,00 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>
                          <a:effectLst/>
                        </a:rPr>
                        <a:t>$ 1.091.840.092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664468982"/>
                  </a:ext>
                </a:extLst>
              </a:tr>
              <a:tr h="164634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E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  <a:endParaRPr lang="es-CO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>
                          <a:effectLst/>
                        </a:rPr>
                        <a:t>PRONE-GGC-738-22</a:t>
                      </a:r>
                      <a:endParaRPr lang="es-CO" sz="1000" b="0" i="0" u="none" strike="noStrike">
                        <a:solidFill>
                          <a:srgbClr val="9C000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>
                          <a:effectLst/>
                        </a:rPr>
                        <a:t>CARIBESOL DE LA COSTA S.A.S. E.S.P. - AIR-E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>
                          <a:effectLst/>
                        </a:rPr>
                        <a:t>41,00%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ES" sz="1000" u="none" strike="noStrike" dirty="0">
                          <a:effectLst/>
                        </a:rPr>
                        <a:t>b) Avance de obra del 10%</a:t>
                      </a:r>
                      <a:br>
                        <a:rPr lang="es-ES" sz="1000" u="none" strike="noStrike" dirty="0">
                          <a:effectLst/>
                        </a:rPr>
                      </a:br>
                      <a:r>
                        <a:rPr lang="es-ES" sz="1000" u="none" strike="noStrike" dirty="0">
                          <a:effectLst/>
                        </a:rPr>
                        <a:t>c) Avance de obra del 40%</a:t>
                      </a:r>
                      <a:endParaRPr lang="es-E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>
                          <a:effectLst/>
                        </a:rPr>
                        <a:t>Ciénaga / Magdalena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>
                          <a:effectLst/>
                        </a:rPr>
                        <a:t>$1.589.887.522,00 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>
                          <a:effectLst/>
                        </a:rPr>
                        <a:t>$ 476.966.256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409617253"/>
                  </a:ext>
                </a:extLst>
              </a:tr>
              <a:tr h="164634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E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  <a:endParaRPr lang="es-CO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>
                          <a:effectLst/>
                        </a:rPr>
                        <a:t>PRONE-GGC-734-22</a:t>
                      </a:r>
                      <a:endParaRPr lang="es-CO" sz="1000" b="0" i="0" u="none" strike="noStrike">
                        <a:solidFill>
                          <a:srgbClr val="9C000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>
                          <a:effectLst/>
                        </a:rPr>
                        <a:t>CARIBESOL DE LA COSTA S.A.S. E.S.P. - AIR-E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>
                          <a:effectLst/>
                        </a:rPr>
                        <a:t>40,65 % y 41,75%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ES" sz="1000" u="none" strike="noStrike">
                          <a:effectLst/>
                        </a:rPr>
                        <a:t>b) Avance de obra del 10%</a:t>
                      </a:r>
                      <a:br>
                        <a:rPr lang="es-ES" sz="1000" u="none" strike="noStrike">
                          <a:effectLst/>
                        </a:rPr>
                      </a:br>
                      <a:r>
                        <a:rPr lang="es-ES" sz="1000" u="none" strike="noStrike">
                          <a:effectLst/>
                        </a:rPr>
                        <a:t>c) Avance de obra del 40%</a:t>
                      </a:r>
                      <a:endParaRPr lang="es-E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 dirty="0">
                          <a:effectLst/>
                        </a:rPr>
                        <a:t>Riohacha / La Guajira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>
                          <a:effectLst/>
                        </a:rPr>
                        <a:t>$1.180.644.561,00 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 dirty="0">
                          <a:effectLst/>
                        </a:rPr>
                        <a:t>$ 354.193.368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426703458"/>
                  </a:ext>
                </a:extLst>
              </a:tr>
              <a:tr h="164634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E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  <a:endParaRPr lang="es-CO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>
                          <a:effectLst/>
                        </a:rPr>
                        <a:t>PRONE-GGC-720-22</a:t>
                      </a:r>
                      <a:endParaRPr lang="es-CO" sz="1000" b="0" i="0" u="none" strike="noStrike">
                        <a:solidFill>
                          <a:srgbClr val="9C000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>
                          <a:effectLst/>
                        </a:rPr>
                        <a:t>CARIBESOL DE LA COSTA S.A.S. E.S.P. - AIR-E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>
                          <a:effectLst/>
                        </a:rPr>
                        <a:t>40,82%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ES" sz="1000" u="none" strike="noStrike" dirty="0">
                          <a:effectLst/>
                        </a:rPr>
                        <a:t>b) Avance de obra del 10%</a:t>
                      </a:r>
                      <a:br>
                        <a:rPr lang="es-ES" sz="1000" u="none" strike="noStrike" dirty="0">
                          <a:effectLst/>
                        </a:rPr>
                      </a:br>
                      <a:r>
                        <a:rPr lang="es-ES" sz="1000" u="none" strike="noStrike" dirty="0">
                          <a:effectLst/>
                        </a:rPr>
                        <a:t>c) Avance de obra del 40%</a:t>
                      </a:r>
                      <a:endParaRPr lang="es-E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 dirty="0">
                          <a:effectLst/>
                        </a:rPr>
                        <a:t>Sabanalarga / Atlántico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 dirty="0">
                          <a:effectLst/>
                        </a:rPr>
                        <a:t>$1.711.479.444,00 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 dirty="0">
                          <a:effectLst/>
                        </a:rPr>
                        <a:t>$ 513.443.833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891374115"/>
                  </a:ext>
                </a:extLst>
              </a:tr>
              <a:tr h="164634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E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  <a:endParaRPr lang="es-CO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>
                          <a:effectLst/>
                        </a:rPr>
                        <a:t>PRONE-GGC-735-22</a:t>
                      </a:r>
                      <a:endParaRPr lang="es-CO" sz="1000" b="0" i="0" u="none" strike="noStrike">
                        <a:solidFill>
                          <a:srgbClr val="9C000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>
                          <a:effectLst/>
                        </a:rPr>
                        <a:t>CARIBESOL DE LA COSTA S.A.S. E.S.P. - AIR-E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>
                          <a:effectLst/>
                        </a:rPr>
                        <a:t>41,07%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ES" sz="1000" u="none" strike="noStrike">
                          <a:effectLst/>
                        </a:rPr>
                        <a:t>b) Avance de obra del 10%</a:t>
                      </a:r>
                      <a:br>
                        <a:rPr lang="es-ES" sz="1000" u="none" strike="noStrike">
                          <a:effectLst/>
                        </a:rPr>
                      </a:br>
                      <a:r>
                        <a:rPr lang="es-ES" sz="1000" u="none" strike="noStrike">
                          <a:effectLst/>
                        </a:rPr>
                        <a:t>c) Avance de obra del 40%</a:t>
                      </a:r>
                      <a:endParaRPr lang="es-E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>
                          <a:effectLst/>
                        </a:rPr>
                        <a:t>Sabanalarga / Atlántico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 dirty="0">
                          <a:effectLst/>
                        </a:rPr>
                        <a:t>$1.760.705.623,00 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 dirty="0">
                          <a:effectLst/>
                        </a:rPr>
                        <a:t>$ 528.211.687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653437534"/>
                  </a:ext>
                </a:extLst>
              </a:tr>
              <a:tr h="164634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E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  <a:endParaRPr lang="es-CO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>
                          <a:effectLst/>
                        </a:rPr>
                        <a:t>PRONE-GGC-740-22</a:t>
                      </a:r>
                      <a:endParaRPr lang="es-CO" sz="1000" b="0" i="0" u="none" strike="noStrike">
                        <a:solidFill>
                          <a:srgbClr val="9C000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>
                          <a:effectLst/>
                        </a:rPr>
                        <a:t>CARIBESOL DE LA COSTA S.A.S. E.S.P. - AIR-E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>
                          <a:effectLst/>
                        </a:rPr>
                        <a:t>42,00%, 40,25% y 40,79%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ES" sz="1000" u="none" strike="noStrike" dirty="0">
                          <a:effectLst/>
                        </a:rPr>
                        <a:t>b) Avance de obra del 10%</a:t>
                      </a:r>
                      <a:br>
                        <a:rPr lang="es-ES" sz="1000" u="none" strike="noStrike" dirty="0">
                          <a:effectLst/>
                        </a:rPr>
                      </a:br>
                      <a:r>
                        <a:rPr lang="es-ES" sz="1000" u="none" strike="noStrike" dirty="0">
                          <a:effectLst/>
                        </a:rPr>
                        <a:t>c) Avance de obra del 40%</a:t>
                      </a:r>
                      <a:endParaRPr lang="es-E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>
                          <a:effectLst/>
                        </a:rPr>
                        <a:t>Ciénaga / Magdalena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 dirty="0">
                          <a:effectLst/>
                        </a:rPr>
                        <a:t>$2.135.854.190,00 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 dirty="0">
                          <a:effectLst/>
                        </a:rPr>
                        <a:t>$ 640.756.257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952630318"/>
                  </a:ext>
                </a:extLst>
              </a:tr>
              <a:tr h="164634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E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  <a:endParaRPr lang="es-CO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>
                          <a:effectLst/>
                        </a:rPr>
                        <a:t>PRONE-GGC-736-22</a:t>
                      </a:r>
                      <a:endParaRPr lang="es-CO" sz="1000" b="0" i="0" u="none" strike="noStrike">
                        <a:solidFill>
                          <a:srgbClr val="9C000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>
                          <a:effectLst/>
                        </a:rPr>
                        <a:t>CARIBESOL DE LA COSTA S.A.S. E.S.P. - AIR-E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>
                          <a:effectLst/>
                        </a:rPr>
                        <a:t>40,00%, 40,85% y 41,75%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ES" sz="1000" u="none" strike="noStrike" dirty="0">
                          <a:effectLst/>
                        </a:rPr>
                        <a:t>b) Avance de obra del 10%</a:t>
                      </a:r>
                      <a:br>
                        <a:rPr lang="es-ES" sz="1000" u="none" strike="noStrike" dirty="0">
                          <a:effectLst/>
                        </a:rPr>
                      </a:br>
                      <a:r>
                        <a:rPr lang="es-ES" sz="1000" u="none" strike="noStrike" dirty="0">
                          <a:effectLst/>
                        </a:rPr>
                        <a:t>c) Avance de obra del 40%</a:t>
                      </a:r>
                      <a:endParaRPr lang="es-E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 dirty="0">
                          <a:effectLst/>
                        </a:rPr>
                        <a:t>Maicao / La Guajira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 dirty="0">
                          <a:effectLst/>
                        </a:rPr>
                        <a:t>$2.495.929.703,00 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 dirty="0">
                          <a:effectLst/>
                        </a:rPr>
                        <a:t>$ 748.778.911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42053199"/>
                  </a:ext>
                </a:extLst>
              </a:tr>
              <a:tr h="164634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E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  <a:endParaRPr lang="es-CO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 dirty="0">
                          <a:effectLst/>
                        </a:rPr>
                        <a:t>PRONE-GGC-737-22</a:t>
                      </a:r>
                      <a:endParaRPr lang="es-CO" sz="1000" b="0" i="0" u="none" strike="noStrike" dirty="0">
                        <a:solidFill>
                          <a:srgbClr val="9C000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>
                          <a:effectLst/>
                        </a:rPr>
                        <a:t>CARIBESOL DE LA COSTA S.A.S. E.S.P. - AIR-E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>
                          <a:effectLst/>
                        </a:rPr>
                        <a:t>40,04%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ES" sz="1000" u="none" strike="noStrike" dirty="0">
                          <a:effectLst/>
                        </a:rPr>
                        <a:t>b) Avance de obra del 10%</a:t>
                      </a:r>
                      <a:br>
                        <a:rPr lang="es-ES" sz="1000" u="none" strike="noStrike" dirty="0">
                          <a:effectLst/>
                        </a:rPr>
                      </a:br>
                      <a:r>
                        <a:rPr lang="es-ES" sz="1000" u="none" strike="noStrike" dirty="0">
                          <a:effectLst/>
                        </a:rPr>
                        <a:t>c) Avance de obra del 40%</a:t>
                      </a:r>
                      <a:endParaRPr lang="es-E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 dirty="0">
                          <a:effectLst/>
                        </a:rPr>
                        <a:t>Sabanalarga / Atlántico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 dirty="0">
                          <a:effectLst/>
                        </a:rPr>
                        <a:t>$2.904.281.407,00 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 dirty="0">
                          <a:effectLst/>
                        </a:rPr>
                        <a:t>$ 453.779.897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88129172"/>
                  </a:ext>
                </a:extLst>
              </a:tr>
              <a:tr h="0">
                <a:tc gridSpan="7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ES" sz="13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  <a:endParaRPr lang="es-CO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s-CO" sz="1000" b="0" i="0" u="none" strike="noStrike" dirty="0">
                        <a:solidFill>
                          <a:srgbClr val="9C000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E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</a:t>
                      </a:r>
                      <a:r>
                        <a:rPr lang="es-CO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16.132.041.499,50</a:t>
                      </a:r>
                    </a:p>
                  </a:txBody>
                  <a:tcPr marL="0" marR="0" marT="0" marB="0" anchor="b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8297570"/>
                  </a:ext>
                </a:extLst>
              </a:tr>
            </a:tbl>
          </a:graphicData>
        </a:graphic>
      </p:graphicFrame>
      <p:sp>
        <p:nvSpPr>
          <p:cNvPr id="6" name="Título 3">
            <a:extLst>
              <a:ext uri="{FF2B5EF4-FFF2-40B4-BE49-F238E27FC236}">
                <a16:creationId xmlns:a16="http://schemas.microsoft.com/office/drawing/2014/main" id="{9EAF0C02-81DD-2966-BF6E-49E05E6339AB}"/>
              </a:ext>
            </a:extLst>
          </p:cNvPr>
          <p:cNvSpPr txBox="1">
            <a:spLocks/>
          </p:cNvSpPr>
          <p:nvPr/>
        </p:nvSpPr>
        <p:spPr>
          <a:xfrm>
            <a:off x="838200" y="261937"/>
            <a:ext cx="10515600" cy="7782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Verdana" panose="020B0604030504040204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es-E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lt"/>
                <a:cs typeface="+mj-lt"/>
              </a:rPr>
              <a:t>5. SOLICITUD DE VIGENCIAS EXPIRADAS</a:t>
            </a:r>
            <a:endParaRPr lang="es-CO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059537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CC3091-62E2-0C79-2EFC-ED008085D1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>
            <a:extLst>
              <a:ext uri="{FF2B5EF4-FFF2-40B4-BE49-F238E27FC236}">
                <a16:creationId xmlns:a16="http://schemas.microsoft.com/office/drawing/2014/main" id="{AF664D8E-7780-639A-D793-966492EFCB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109730"/>
          </a:xfrm>
        </p:spPr>
        <p:txBody>
          <a:bodyPr>
            <a:normAutofit fontScale="90000"/>
          </a:bodyPr>
          <a:lstStyle/>
          <a:p>
            <a:br>
              <a:rPr lang="es-E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lt"/>
                <a:cs typeface="+mj-lt"/>
              </a:rPr>
            </a:br>
            <a:br>
              <a:rPr lang="es-E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lt"/>
                <a:cs typeface="+mj-lt"/>
              </a:rPr>
            </a:br>
            <a:endParaRPr lang="es-CO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64313B7E-1C81-0E80-EB91-E7B038019254}"/>
              </a:ext>
            </a:extLst>
          </p:cNvPr>
          <p:cNvSpPr txBox="1"/>
          <p:nvPr/>
        </p:nvSpPr>
        <p:spPr>
          <a:xfrm>
            <a:off x="4981753" y="6639446"/>
            <a:ext cx="222849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O" sz="1100" b="1" dirty="0">
                <a:solidFill>
                  <a:schemeClr val="bg1"/>
                </a:solidFill>
                <a:latin typeface="Verdana" panose="020B0604030504040204" pitchFamily="34" charset="0"/>
              </a:rPr>
              <a:t>www.---------------.gov.co</a:t>
            </a:r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FC790E49-EFCA-6DE9-F4B4-D904C271A1FE}"/>
              </a:ext>
            </a:extLst>
          </p:cNvPr>
          <p:cNvSpPr>
            <a:spLocks noGrp="1"/>
          </p:cNvSpPr>
          <p:nvPr/>
        </p:nvSpPr>
        <p:spPr>
          <a:xfrm>
            <a:off x="343332" y="693630"/>
            <a:ext cx="11492635" cy="547073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419" sz="18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Con relación a los contratos </a:t>
            </a:r>
            <a:r>
              <a:rPr lang="es-419" sz="18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PRONE-GGC-619-20, PRONE-GGC-606-20, PRONE-GGC-629-20, PRONE-GGC-624-20, PRONE-GGC-713-22, PRONE-GGC-729-22, PRONE-GGC-718-22, PRONE-GGC-714-22, PRONE-GGC-731-22, PRONE-GGC-723-22, PRONE-GGC-716-22, PRONE-GGC-730-22, PRONE-GGC-724-22, PRONE-GGC-717-22, PRONE-GGC-732-22, PRONE-GGC-726-22, PRONE-GGC-733-22, PRONE-GGC-738-22, PRONE-GGC-734-22, PRONE-GGC-720-22, PRONE-GGC-735-22, PRONE-GGC-740-22, PRONE-GGC-736-22 y PRONE-GGC-737-22 </a:t>
            </a:r>
            <a:r>
              <a:rPr lang="es-419" sz="18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suscritos entre el Ministerio de Minas y Energía y </a:t>
            </a:r>
            <a:r>
              <a:rPr lang="es-CO" sz="1800" dirty="0">
                <a:latin typeface="Arial" panose="020B0604020202020204" pitchFamily="34" charset="0"/>
                <a:cs typeface="Arial" panose="020B0604020202020204" pitchFamily="34" charset="0"/>
              </a:rPr>
              <a:t>CARIBESOL DE LA COSTA S.A.S. E.S.P. - AIR-E S.A.S. E.S.P., teniendo en cuenta</a:t>
            </a:r>
            <a:r>
              <a:rPr lang="es-419" sz="18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que, a la fecha el Operador de Red ha dado cumplimiento a los hitos de pago contractuales, la Dirección de Energía Eléctrica – DEE y la Supervisión de los contratos antes mencionados, iniciará los procesos para solicitar la orden de giro de las vigencias expiradas una vez el COMITÉ CAPRONE autorice y firme el acta del presente comité, esto para la óptima ejecución de los mismo y con el fin de lograr el total cumplimiento de los objetos contractuales</a:t>
            </a:r>
            <a:r>
              <a:rPr lang="en-US" sz="18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.</a:t>
            </a:r>
            <a:r>
              <a:rPr lang="es-419" sz="18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</a:p>
          <a:p>
            <a:pPr marL="0" indent="0" algn="just">
              <a:buNone/>
            </a:pPr>
            <a:endParaRPr lang="es-419" sz="18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just"/>
            <a:r>
              <a:rPr lang="es-419" sz="18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Con relación a los contratos </a:t>
            </a:r>
            <a:r>
              <a:rPr lang="es-419" sz="18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PRONE-GGC-725-22 y PRONE-GGC-727-22, </a:t>
            </a:r>
            <a:r>
              <a:rPr lang="es-419" sz="18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suscritos entre el Ministerio de Minas y Energía y </a:t>
            </a:r>
            <a:r>
              <a:rPr lang="es-CO" sz="1800" dirty="0">
                <a:latin typeface="Arial" panose="020B0604020202020204" pitchFamily="34" charset="0"/>
                <a:cs typeface="Arial" panose="020B0604020202020204" pitchFamily="34" charset="0"/>
              </a:rPr>
              <a:t>la Empresa de Energía Eléctrica de Arauca E.S.P. – ENELAR E.S.P., teniendo en cuenta</a:t>
            </a:r>
            <a:r>
              <a:rPr lang="es-419" sz="18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que, a la fecha el Operador de Red ha dado cumplimiento a los hitos de pago contractuales, la Dirección de Energía Eléctrica – DEE y la Supervisión de los contratos antes mencionados, iniciará los procesos para solicitar la orden de giro de las vigencias expiradas una vez el COMITÉ CAPRONE autorice y firme el acta del presente comité, esto para la óptima ejecución de los mismo y con el fin de lograr el total cumplimiento de los objetos contractuales</a:t>
            </a:r>
            <a:r>
              <a:rPr lang="en-US" sz="18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.</a:t>
            </a:r>
            <a:r>
              <a:rPr lang="es-419" sz="18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94641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E86D5A-EC6B-3945-5AC3-B8577A8A68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71A35EA0-F129-91A6-8B90-809107A414D4}"/>
              </a:ext>
            </a:extLst>
          </p:cNvPr>
          <p:cNvSpPr txBox="1"/>
          <p:nvPr/>
        </p:nvSpPr>
        <p:spPr>
          <a:xfrm>
            <a:off x="4981753" y="6639446"/>
            <a:ext cx="222849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O" sz="1100" b="1" dirty="0">
                <a:solidFill>
                  <a:schemeClr val="bg1"/>
                </a:solidFill>
                <a:latin typeface="Verdana" panose="020B0604030504040204" pitchFamily="34" charset="0"/>
              </a:rPr>
              <a:t>www.---------------.gov.co</a:t>
            </a:r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9D1DE1DD-8E6C-B88E-4762-16627FCA7951}"/>
              </a:ext>
            </a:extLst>
          </p:cNvPr>
          <p:cNvSpPr>
            <a:spLocks noGrp="1"/>
          </p:cNvSpPr>
          <p:nvPr/>
        </p:nvSpPr>
        <p:spPr>
          <a:xfrm>
            <a:off x="838200" y="737524"/>
            <a:ext cx="10515600" cy="7860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+mj-lt"/>
              </a:rPr>
              <a:t>6. CONSIDERACIONES DE LA DIRECCIÓN DE ENERGÍA ELÉCTRICA</a:t>
            </a:r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2ACA5D31-397D-82E2-7E7A-CFCBC337D004}"/>
              </a:ext>
            </a:extLst>
          </p:cNvPr>
          <p:cNvSpPr>
            <a:spLocks noGrp="1"/>
          </p:cNvSpPr>
          <p:nvPr/>
        </p:nvSpPr>
        <p:spPr>
          <a:xfrm>
            <a:off x="1581408" y="2436491"/>
            <a:ext cx="9029183" cy="140631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ts val="0"/>
              </a:spcBef>
              <a:buNone/>
            </a:pPr>
            <a:r>
              <a:rPr lang="es-CO" sz="2200" noProof="0" dirty="0">
                <a:latin typeface="Verdana"/>
                <a:ea typeface="Verdana"/>
              </a:rPr>
              <a:t>Teniendo en cuenta todo lo expuesto en el numeral 5, </a:t>
            </a:r>
            <a:r>
              <a:rPr lang="es-CO" sz="2200" dirty="0">
                <a:latin typeface="Verdana"/>
                <a:ea typeface="Verdana"/>
              </a:rPr>
              <a:t>existen obligaciones por parte del Ministerio que deben ser cumplidas frente a los recursos destinados para la ejecución y/o finalización de los proyectos, en el entendido que los Operadores de Red han dado cumplimiento a los hitos de pago expirados, se requiere de la aprobación de los recursos antes indicados para la continuidad de los contratos y/o proyectos.</a:t>
            </a:r>
            <a:endParaRPr lang="es-ES" sz="2200" dirty="0">
              <a:latin typeface="Verdana"/>
              <a:ea typeface="Verdana"/>
              <a:cs typeface="Helvetica"/>
            </a:endParaRPr>
          </a:p>
          <a:p>
            <a:pPr marL="0" algn="just">
              <a:lnSpc>
                <a:spcPct val="100000"/>
              </a:lnSpc>
              <a:spcBef>
                <a:spcPts val="0"/>
              </a:spcBef>
            </a:pPr>
            <a:endParaRPr lang="es-CO" sz="900" noProof="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algn="just">
              <a:lnSpc>
                <a:spcPct val="100000"/>
              </a:lnSpc>
              <a:spcBef>
                <a:spcPts val="0"/>
              </a:spcBef>
            </a:pPr>
            <a:endParaRPr lang="es-CO" sz="9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83944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AE2331-4E6F-A1B6-2FD0-04401E7681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33406C4C-C628-2F4B-FDE5-CB9370B94797}"/>
              </a:ext>
            </a:extLst>
          </p:cNvPr>
          <p:cNvSpPr txBox="1"/>
          <p:nvPr/>
        </p:nvSpPr>
        <p:spPr>
          <a:xfrm>
            <a:off x="4981753" y="6639446"/>
            <a:ext cx="222849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O" sz="1100" b="1" dirty="0">
                <a:solidFill>
                  <a:schemeClr val="bg1"/>
                </a:solidFill>
                <a:latin typeface="Verdana" panose="020B0604030504040204" pitchFamily="34" charset="0"/>
              </a:rPr>
              <a:t>www.---------------.gov.co</a:t>
            </a:r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38213DAC-AEDF-D647-5970-2D677EA6B464}"/>
              </a:ext>
            </a:extLst>
          </p:cNvPr>
          <p:cNvSpPr>
            <a:spLocks noGrp="1"/>
          </p:cNvSpPr>
          <p:nvPr/>
        </p:nvSpPr>
        <p:spPr>
          <a:xfrm>
            <a:off x="1045029" y="458896"/>
            <a:ext cx="9527626" cy="7860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Verdana" panose="020B0604030504040204" pitchFamily="34" charset="0"/>
                <a:cs typeface="+mj-lt"/>
              </a:rPr>
              <a:t>7. </a:t>
            </a:r>
            <a:r>
              <a:rPr kumimoji="0" lang="es-ES" sz="3200" b="1" i="0" u="none" strike="noStrike" kern="120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ea typeface="Verdana" panose="020B0604030504040204" pitchFamily="34" charset="0"/>
                <a:cs typeface="+mn-cs"/>
              </a:rPr>
              <a:t>DECISIÓN DEL COMITÉ</a:t>
            </a:r>
            <a:endParaRPr lang="es-CO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Verdana" panose="020B0604030504040204" pitchFamily="34" charset="0"/>
            </a:endParaRPr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2A0E9655-6DB5-50C2-450F-0DE6262D54F5}"/>
              </a:ext>
            </a:extLst>
          </p:cNvPr>
          <p:cNvSpPr>
            <a:spLocks noGrp="1"/>
          </p:cNvSpPr>
          <p:nvPr/>
        </p:nvSpPr>
        <p:spPr>
          <a:xfrm>
            <a:off x="349683" y="1905001"/>
            <a:ext cx="11492634" cy="387682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base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es-ES" sz="1800" dirty="0">
                <a:latin typeface="+mj-lt"/>
                <a:ea typeface="Verdana" panose="020B0604030504040204" pitchFamily="34" charset="0"/>
              </a:rPr>
              <a:t>La decisión del Comité es:</a:t>
            </a:r>
          </a:p>
          <a:p>
            <a:pPr marL="0" indent="0" algn="just" fontAlgn="base">
              <a:lnSpc>
                <a:spcPct val="100000"/>
              </a:lnSpc>
              <a:spcBef>
                <a:spcPct val="0"/>
              </a:spcBef>
              <a:buNone/>
              <a:defRPr/>
            </a:pPr>
            <a:endParaRPr lang="es-ES" sz="1800" dirty="0">
              <a:latin typeface="+mj-lt"/>
              <a:ea typeface="Verdana" panose="020B0604030504040204" pitchFamily="34" charset="0"/>
            </a:endParaRPr>
          </a:p>
          <a:p>
            <a:pPr marL="457200" lvl="0" indent="-457200" algn="just" fontAlgn="base">
              <a:lnSpc>
                <a:spcPct val="100000"/>
              </a:lnSpc>
              <a:spcBef>
                <a:spcPct val="0"/>
              </a:spcBef>
              <a:buFont typeface="+mj-lt"/>
              <a:buAutoNum type="alphaLcParenR"/>
              <a:defRPr/>
            </a:pPr>
            <a:r>
              <a:rPr lang="es-ES" sz="1800" b="1" dirty="0">
                <a:latin typeface="+mj-lt"/>
                <a:ea typeface="Verdana"/>
              </a:rPr>
              <a:t>APROBAR </a:t>
            </a:r>
            <a:r>
              <a:rPr lang="es-ES" sz="1800" dirty="0">
                <a:latin typeface="+mj-lt"/>
                <a:ea typeface="Verdana"/>
              </a:rPr>
              <a:t>el pago de vigencia expirada por valor de  </a:t>
            </a:r>
            <a:r>
              <a:rPr lang="es-ES" sz="1800" b="1" dirty="0">
                <a:latin typeface="+mj-lt"/>
                <a:ea typeface="Verdana"/>
              </a:rPr>
              <a:t>DIECISÉIS MIL CIENTO TREINTA Y DOS MILLONES CUARENTA Y UN MIL CUATROCIENTOS NOVENTA Y NUEVE PESOS CON CINCUENTA CENTAVOS ($16.132.041.499,50) </a:t>
            </a:r>
            <a:r>
              <a:rPr lang="es-ES" sz="1800" dirty="0">
                <a:latin typeface="+mj-lt"/>
                <a:ea typeface="Verdana"/>
              </a:rPr>
              <a:t>M/CTE, para cumplir con los compromisos adquiridos en el marco de la ejecución de los contratos </a:t>
            </a:r>
            <a:r>
              <a:rPr lang="es-419" sz="1800" dirty="0">
                <a:ea typeface="Verdana"/>
              </a:rPr>
              <a:t>PRONE-GGC-619-20, PRONE-GGC-606-20, PRONE-GGC-629-20, PRONE-GGC-624-20, PRONE-GGC-713-22, PRONE-GGC-729-22, PRONE-GGC-718-22, PRONE-GGC-714-22, PRONE-GGC-731-22, PRONE-GGC-723-22, PRONE-GGC-716-22, PRONE-GGC-730-22, PRONE-GGC-724-22, PRONE-GGC-717-22, PRONE-GGC-732-22, PRONE-GGC-726-22, PRONE-GGC-733-22, PRONE-GGC-738-22, PRONE-GGC-734-22, PRONE-GGC-720-22, PRONE-GGC-735-22, PRONE-GGC-740-22, PRONE-GGC-736-22, PRONE-GGC-737-22, PRONE-GGC-725-22 y PRONE-GGC-727-22.</a:t>
            </a:r>
            <a:endParaRPr lang="es-ES" sz="1800" dirty="0">
              <a:latin typeface="+mj-lt"/>
              <a:ea typeface="Verdana"/>
            </a:endParaRPr>
          </a:p>
          <a:p>
            <a:pPr marL="457200" indent="-457200" algn="just" fontAlgn="base">
              <a:lnSpc>
                <a:spcPct val="100000"/>
              </a:lnSpc>
              <a:spcBef>
                <a:spcPct val="0"/>
              </a:spcBef>
              <a:buFont typeface="+mj-lt"/>
              <a:buAutoNum type="alphaLcParenR"/>
              <a:defRPr/>
            </a:pPr>
            <a:endParaRPr lang="es-ES" sz="900" dirty="0">
              <a:latin typeface="+mj-lt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05640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752866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3">
            <a:extLst>
              <a:ext uri="{FF2B5EF4-FFF2-40B4-BE49-F238E27FC236}">
                <a16:creationId xmlns:a16="http://schemas.microsoft.com/office/drawing/2014/main" id="{50703695-DCC9-2B2B-CE25-CD632F0261C9}"/>
              </a:ext>
            </a:extLst>
          </p:cNvPr>
          <p:cNvSpPr txBox="1">
            <a:spLocks/>
          </p:cNvSpPr>
          <p:nvPr/>
        </p:nvSpPr>
        <p:spPr>
          <a:xfrm>
            <a:off x="1815548" y="3055903"/>
            <a:ext cx="8560904" cy="74619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Verdana" panose="020B0604030504040204" pitchFamily="34" charset="0"/>
                <a:ea typeface="+mj-ea"/>
                <a:cs typeface="+mj-cs"/>
              </a:defRPr>
            </a:lvl1pPr>
          </a:lstStyle>
          <a:p>
            <a:r>
              <a:rPr lang="es-CO" sz="4000" b="1" u="sng" dirty="0">
                <a:solidFill>
                  <a:schemeClr val="bg1"/>
                </a:solidFill>
                <a:latin typeface="+mj-lt"/>
                <a:ea typeface="Verdana" panose="020B0604030504040204" pitchFamily="34" charset="0"/>
              </a:rPr>
              <a:t>COMITÉ CAPRONE 43</a:t>
            </a:r>
            <a:endParaRPr lang="es-CO" sz="4000" b="1" dirty="0">
              <a:solidFill>
                <a:schemeClr val="bg1"/>
              </a:solidFill>
              <a:latin typeface="+mj-lt"/>
              <a:ea typeface="Verdana" panose="020B0604030504040204" pitchFamily="34" charset="0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3F0CF02B-0B36-8909-2AF6-2D09E23A830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1013"/>
          <a:stretch/>
        </p:blipFill>
        <p:spPr>
          <a:xfrm>
            <a:off x="4991310" y="6261739"/>
            <a:ext cx="2209380" cy="160233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25079827-8E0C-94BD-6926-BF69D49D938A}"/>
              </a:ext>
            </a:extLst>
          </p:cNvPr>
          <p:cNvSpPr txBox="1"/>
          <p:nvPr/>
        </p:nvSpPr>
        <p:spPr>
          <a:xfrm>
            <a:off x="422244" y="4379607"/>
            <a:ext cx="82640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solidFill>
                  <a:schemeClr val="bg1"/>
                </a:solidFill>
                <a:latin typeface="Helvetica" pitchFamily="2" charset="0"/>
                <a:ea typeface="+mj-ea"/>
                <a:cs typeface="+mj-cs"/>
              </a:rPr>
              <a:t>PROGRAMA DE NORMALIZACIÓN DE REDES ELECTRICAS – PRONE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C478DAB-501C-8EF3-D4B8-13B62DABFED0}"/>
              </a:ext>
            </a:extLst>
          </p:cNvPr>
          <p:cNvSpPr txBox="1"/>
          <p:nvPr/>
        </p:nvSpPr>
        <p:spPr>
          <a:xfrm>
            <a:off x="422244" y="5326449"/>
            <a:ext cx="7772400" cy="584775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C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MX" sz="1600" b="1" dirty="0">
                <a:solidFill>
                  <a:schemeClr val="bg1"/>
                </a:solidFill>
                <a:latin typeface="+mj-lt"/>
                <a:ea typeface="Verdana" panose="020B0604030504040204" pitchFamily="34" charset="0"/>
                <a:cs typeface="+mj-cs"/>
              </a:rPr>
              <a:t>MINISTERIO DE MINAS Y ENERGÍA</a:t>
            </a:r>
          </a:p>
          <a:p>
            <a:pPr algn="just"/>
            <a:r>
              <a:rPr lang="es-MX" sz="1600" b="1">
                <a:solidFill>
                  <a:schemeClr val="bg1"/>
                </a:solidFill>
                <a:latin typeface="+mj-lt"/>
                <a:ea typeface="Verdana"/>
                <a:cs typeface="+mj-cs"/>
              </a:rPr>
              <a:t>13 DE MARZO DE 2026</a:t>
            </a:r>
            <a:endParaRPr lang="es-ES" sz="1600" b="1">
              <a:solidFill>
                <a:schemeClr val="bg1"/>
              </a:solidFill>
              <a:latin typeface="+mj-lt"/>
              <a:ea typeface="Verdan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4829759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2DA39AD8-D2EF-2240-A2F3-5E8694870F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38592"/>
            <a:ext cx="9144000" cy="8743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Verdana" panose="020B0604030504040204" pitchFamily="34" charset="0"/>
                <a:cs typeface="+mj-lt"/>
              </a:rPr>
              <a:t>ORDEN DEL DÍA DEL COMITÉ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Verdana" panose="020B0604030504040204" pitchFamily="34" charset="0"/>
            </a:endParaRPr>
          </a:p>
        </p:txBody>
      </p:sp>
      <p:sp>
        <p:nvSpPr>
          <p:cNvPr id="6" name="CuadroTexto 2">
            <a:extLst>
              <a:ext uri="{FF2B5EF4-FFF2-40B4-BE49-F238E27FC236}">
                <a16:creationId xmlns:a16="http://schemas.microsoft.com/office/drawing/2014/main" id="{12B1F4F7-3667-C042-3ABA-C4B30AAB5EB0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524000" y="1644229"/>
            <a:ext cx="9144000" cy="4036426"/>
          </a:xfrm>
          <a:prstGeom prst="rect">
            <a:avLst/>
          </a:prstGeom>
          <a:noFill/>
          <a:ln w="38100">
            <a:noFill/>
            <a:prstDash val="sysDot"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C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lnSpc>
                <a:spcPct val="150000"/>
              </a:lnSpc>
              <a:buAutoNum type="arabicPeriod"/>
            </a:pPr>
            <a:r>
              <a:rPr lang="es-ES" sz="2000" dirty="0">
                <a:latin typeface="+mj-lt"/>
              </a:rPr>
              <a:t>Designación de la secretaría técnica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es-ES" sz="2000" dirty="0">
                <a:latin typeface="+mj-lt"/>
              </a:rPr>
              <a:t>Verificación del Quórum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es-ES" sz="2000" dirty="0">
                <a:latin typeface="+mj-lt"/>
              </a:rPr>
              <a:t>Normatividad y aspectos generales del PRONE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es-ES" sz="2000" dirty="0">
                <a:latin typeface="+mj-lt"/>
              </a:rPr>
              <a:t>Disponibilidad del recurso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es-ES" sz="2000" dirty="0">
                <a:latin typeface="+mj-lt"/>
              </a:rPr>
              <a:t>Solicitud de vigencias expiradas</a:t>
            </a:r>
          </a:p>
          <a:p>
            <a:pPr marL="514350" indent="-514350">
              <a:lnSpc>
                <a:spcPct val="150000"/>
              </a:lnSpc>
              <a:buFontTx/>
              <a:buAutoNum type="arabicPeriod"/>
            </a:pPr>
            <a:r>
              <a:rPr lang="es-ES" sz="2000" dirty="0">
                <a:latin typeface="+mj-lt"/>
              </a:rPr>
              <a:t>Consideración de la Dirección de Energía Eléctrica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es-ES" sz="2000" dirty="0">
                <a:latin typeface="+mj-lt"/>
              </a:rPr>
              <a:t>Decisión del comité</a:t>
            </a:r>
          </a:p>
        </p:txBody>
      </p:sp>
    </p:spTree>
    <p:extLst>
      <p:ext uri="{BB962C8B-B14F-4D97-AF65-F5344CB8AC3E}">
        <p14:creationId xmlns:p14="http://schemas.microsoft.com/office/powerpoint/2010/main" val="26860436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D74F9017-CA03-DD03-7C00-2F7BA237A8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96605"/>
            <a:ext cx="10515600" cy="1664790"/>
          </a:xfrm>
        </p:spPr>
        <p:txBody>
          <a:bodyPr anchor="ctr">
            <a:normAutofit/>
          </a:bodyPr>
          <a:lstStyle/>
          <a:p>
            <a:pPr algn="ctr"/>
            <a:r>
              <a:rPr lang="es-E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lt"/>
                <a:cs typeface="+mj-lt"/>
              </a:rPr>
              <a:t>1. DESIGNACIÓN DE LA SECRETARÍA TÉCNICA</a:t>
            </a:r>
            <a:endParaRPr lang="es-CO" sz="6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532794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28E80B-ADAD-CC5C-6156-B6BCFF2DCA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3479" y="386845"/>
            <a:ext cx="10515600" cy="1059602"/>
          </a:xfrm>
        </p:spPr>
        <p:txBody>
          <a:bodyPr anchor="ctr">
            <a:normAutofit/>
          </a:bodyPr>
          <a:lstStyle/>
          <a:p>
            <a:pPr algn="ctr"/>
            <a:r>
              <a:rPr lang="es-E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Verdana" panose="020B0604030504040204" pitchFamily="34" charset="0"/>
                <a:cs typeface="+mj-lt"/>
              </a:rPr>
              <a:t>2. VERIFICACIÓN DEL QUÓRUM</a:t>
            </a:r>
            <a:endParaRPr lang="es-CO" sz="6600" dirty="0">
              <a:latin typeface="+mj-lt"/>
              <a:ea typeface="Verdana" panose="020B0604030504040204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E02DC789-EDFF-6DCF-836D-5C60FF4BB167}"/>
              </a:ext>
            </a:extLst>
          </p:cNvPr>
          <p:cNvSpPr txBox="1"/>
          <p:nvPr/>
        </p:nvSpPr>
        <p:spPr>
          <a:xfrm>
            <a:off x="324739" y="1456607"/>
            <a:ext cx="11542520" cy="50475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just">
              <a:buNone/>
              <a:defRPr/>
            </a:pPr>
            <a:r>
              <a:rPr lang="es-CO" sz="2300" b="1" dirty="0">
                <a:solidFill>
                  <a:srgbClr val="FFC000"/>
                </a:solidFill>
                <a:latin typeface="+mj-lt"/>
                <a:ea typeface="Verdana" panose="020B0604030504040204" pitchFamily="34" charset="0"/>
                <a:cs typeface="Verdana" panose="020B0604030504040204" pitchFamily="34" charset="0"/>
                <a:hlinkClick r:id="rId2" action="ppaction://hlinkfi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Decreto Único Reglamentario 1073 del 26 de mayo de 2015:</a:t>
            </a:r>
            <a:endParaRPr lang="es-CO" sz="2300" b="1" dirty="0">
              <a:solidFill>
                <a:srgbClr val="FFC000"/>
              </a:solidFill>
              <a:latin typeface="+mj-lt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just">
              <a:buNone/>
              <a:defRPr/>
            </a:pPr>
            <a:endParaRPr lang="es-CO" sz="2300" b="1" dirty="0">
              <a:solidFill>
                <a:srgbClr val="FFC000"/>
              </a:solidFill>
              <a:latin typeface="+mj-lt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just">
              <a:buNone/>
              <a:defRPr/>
            </a:pPr>
            <a:r>
              <a:rPr lang="es-MX" sz="2300" b="1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Artículo 2 2 3 3 3 3 2 1 </a:t>
            </a:r>
            <a:r>
              <a:rPr lang="es-MX" sz="23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Comité de Administración El Programa de Normalización de Redes Eléctricas, PRONE, tendrá un Comité de Administración integrado de la siguiente manera:</a:t>
            </a:r>
            <a:endParaRPr lang="es-ES" sz="2300" dirty="0">
              <a:latin typeface="+mj-lt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just">
              <a:buNone/>
              <a:defRPr/>
            </a:pPr>
            <a:endParaRPr lang="es-CO" sz="2300" dirty="0">
              <a:latin typeface="+mj-lt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just">
              <a:buClr>
                <a:srgbClr val="BDAA1D"/>
              </a:buClr>
              <a:buNone/>
              <a:tabLst>
                <a:tab pos="5203825" algn="l"/>
              </a:tabLst>
              <a:defRPr/>
            </a:pPr>
            <a:r>
              <a:rPr lang="es-CO" sz="2300" b="1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1.</a:t>
            </a:r>
            <a:r>
              <a:rPr lang="es-CO" sz="23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 Por el Ministro de Minas y Energía, quien lo presidirá, o su delegado.</a:t>
            </a:r>
          </a:p>
          <a:p>
            <a:pPr marL="0" indent="0" algn="just">
              <a:buClr>
                <a:srgbClr val="BDAA1D"/>
              </a:buClr>
              <a:buNone/>
              <a:tabLst>
                <a:tab pos="5203825" algn="l"/>
              </a:tabLst>
              <a:defRPr/>
            </a:pPr>
            <a:r>
              <a:rPr lang="es-CO" sz="2300" b="1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r>
              <a:rPr lang="es-CO" sz="23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. Por el Viceministro de Energía, o su delegado.</a:t>
            </a:r>
          </a:p>
          <a:p>
            <a:pPr marL="0" indent="0" algn="just">
              <a:buClr>
                <a:srgbClr val="BDAA1D"/>
              </a:buClr>
              <a:buNone/>
              <a:defRPr/>
            </a:pPr>
            <a:r>
              <a:rPr lang="es-CO" sz="2300" b="1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r>
              <a:rPr lang="es-CO" sz="23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. Por el Director de </a:t>
            </a:r>
            <a:r>
              <a:rPr lang="es-ES" sz="23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Energía del Ministerio de Minas y Energía.</a:t>
            </a:r>
            <a:endParaRPr lang="es-CO" sz="2300" dirty="0">
              <a:latin typeface="+mj-lt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just">
              <a:buClr>
                <a:srgbClr val="BDAA1D"/>
              </a:buClr>
              <a:buNone/>
              <a:defRPr/>
            </a:pPr>
            <a:endParaRPr lang="es-CO" sz="2300" dirty="0">
              <a:latin typeface="+mj-lt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just">
              <a:buNone/>
              <a:defRPr/>
            </a:pPr>
            <a:r>
              <a:rPr lang="es-MX" sz="23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El Comité de Administración aprobará, objetará e impartirá instrucciones y recomendaciones sobre los planes, programas o proyectos que hayan sido presentados para financiación con cargo a los recursos del Programa de Normalización de Redes Eléctricas – PRONE</a:t>
            </a:r>
            <a:r>
              <a:rPr lang="es-ES" sz="23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endParaRPr lang="es-CO" sz="2300" dirty="0">
              <a:latin typeface="+mj-lt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76940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AD6C512-48C3-5557-C11B-EB9A3A6C48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4941"/>
            <a:ext cx="10515600" cy="8095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Verdana" panose="020B0604030504040204" pitchFamily="34" charset="0"/>
                <a:cs typeface="+mj-lt"/>
              </a:rPr>
              <a:t>3. NORMATIVIDAD PRONE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F43C592-4239-21B9-2616-41E798A8E1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547131"/>
            <a:ext cx="10515600" cy="474557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0996" indent="-380996" algn="just">
              <a:lnSpc>
                <a:spcPct val="150000"/>
              </a:lnSpc>
              <a:spcBef>
                <a:spcPct val="0"/>
              </a:spcBef>
              <a:defRPr/>
            </a:pPr>
            <a:r>
              <a:rPr lang="es-MX" sz="2400" dirty="0">
                <a:latin typeface="+mj-lt"/>
                <a:ea typeface="Verdana" panose="020B0604030504040204" pitchFamily="34" charset="0"/>
              </a:rPr>
              <a:t>Art 63 y 64 Ley 812 de 2003 Crea el Programa de Normalización de Redes Eléctricas PRONE</a:t>
            </a:r>
          </a:p>
          <a:p>
            <a:pPr marL="380996" indent="-380996" algn="just">
              <a:lnSpc>
                <a:spcPct val="150000"/>
              </a:lnSpc>
              <a:spcBef>
                <a:spcPct val="0"/>
              </a:spcBef>
              <a:defRPr/>
            </a:pPr>
            <a:r>
              <a:rPr lang="es-MX" sz="2400" dirty="0">
                <a:latin typeface="+mj-lt"/>
                <a:ea typeface="Verdana" panose="020B0604030504040204" pitchFamily="34" charset="0"/>
              </a:rPr>
              <a:t>Art. 190 Ley Nro. 1753 de 2015. El PRONE recibirá a partir del 1 enero de 2016 los recursos a $1,90 por kilovatio hora transportado, los cuales se actualizan con el Índice de Precios al Productor-IPP por así disponerlo el inciso 8° de este artículo.</a:t>
            </a:r>
          </a:p>
          <a:p>
            <a:pPr marL="380996" indent="-380996" algn="just">
              <a:lnSpc>
                <a:spcPct val="150000"/>
              </a:lnSpc>
              <a:spcBef>
                <a:spcPct val="0"/>
              </a:spcBef>
              <a:defRPr/>
            </a:pPr>
            <a:r>
              <a:rPr lang="es-MX" sz="2400" dirty="0">
                <a:latin typeface="+mj-lt"/>
                <a:ea typeface="Verdana" panose="020B0604030504040204" pitchFamily="34" charset="0"/>
              </a:rPr>
              <a:t>Art 21 Ley 1955 de 2019 extendió su vigencia hasta el 31 de diciembre de 2030</a:t>
            </a:r>
            <a:endParaRPr lang="es-ES" sz="2400" dirty="0">
              <a:latin typeface="+mj-lt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55715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C8CCAC-A434-9B14-081A-323637BF5F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BDA9E1-18EB-99F5-384E-BDA280AB2A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8" y="435603"/>
            <a:ext cx="10515600" cy="1130969"/>
          </a:xfrm>
        </p:spPr>
        <p:txBody>
          <a:bodyPr anchor="ctr">
            <a:normAutofit/>
          </a:bodyPr>
          <a:lstStyle/>
          <a:p>
            <a:pPr algn="ctr"/>
            <a:r>
              <a:rPr lang="es-ES" sz="3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lt"/>
                <a:cs typeface="+mj-lt"/>
              </a:rPr>
              <a:t>3.1. OBJETO PRONE </a:t>
            </a:r>
            <a:endParaRPr lang="es-CO" sz="3400" dirty="0">
              <a:latin typeface="+mj-lt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FF572A0-066D-A240-01D0-6AAB8F8DD600}"/>
              </a:ext>
            </a:extLst>
          </p:cNvPr>
          <p:cNvSpPr txBox="1"/>
          <p:nvPr/>
        </p:nvSpPr>
        <p:spPr>
          <a:xfrm>
            <a:off x="4981752" y="6639446"/>
            <a:ext cx="222849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O" sz="1100" b="1" dirty="0">
                <a:solidFill>
                  <a:schemeClr val="bg1"/>
                </a:solidFill>
                <a:latin typeface="Verdana" panose="020B0604030504040204" pitchFamily="34" charset="0"/>
              </a:rPr>
              <a:t>www.---------------.gov.co</a:t>
            </a:r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13F46C02-80EA-15BC-6506-C611F6E969C0}"/>
              </a:ext>
            </a:extLst>
          </p:cNvPr>
          <p:cNvSpPr>
            <a:spLocks noGrp="1"/>
          </p:cNvSpPr>
          <p:nvPr/>
        </p:nvSpPr>
        <p:spPr>
          <a:xfrm>
            <a:off x="1402833" y="2512364"/>
            <a:ext cx="9741234" cy="272969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es-MX" dirty="0">
                <a:latin typeface="Verdana" panose="020B0604030504040204" pitchFamily="34" charset="0"/>
                <a:ea typeface="Verdana" panose="020B0604030504040204" pitchFamily="34" charset="0"/>
              </a:rPr>
              <a:t>El Programa de Normalización de Redes Eléctricas tendrá como objetivo la legalización de usuarios y la adecuación de las redes a los reglamentos técnicos vigentes, en barrios subnormales, situados en los municipios del Sistema Interconectado Nacional SIN.</a:t>
            </a:r>
            <a:endParaRPr lang="es-ES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77507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C500C9AD-A188-CD4A-9676-9B2CE3FEBB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1937"/>
            <a:ext cx="10515600" cy="77824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s-ES" sz="3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lt"/>
                <a:cs typeface="+mj-lt"/>
              </a:rPr>
              <a:t>4. DISPONIBILIDAD DEL RECURSO</a:t>
            </a:r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AE8D2411-B6CB-2EAB-D699-32B2E2F0C3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7519566"/>
              </p:ext>
            </p:extLst>
          </p:nvPr>
        </p:nvGraphicFramePr>
        <p:xfrm>
          <a:off x="838200" y="2128751"/>
          <a:ext cx="10515600" cy="3246119"/>
        </p:xfrm>
        <a:graphic>
          <a:graphicData uri="http://schemas.openxmlformats.org/drawingml/2006/table">
            <a:tbl>
              <a:tblPr firstRow="1" firstCol="1" bandRow="1">
                <a:tableStyleId>{17292A2E-F333-43FB-9621-5CBBE7FDCDCB}</a:tableStyleId>
              </a:tblPr>
              <a:tblGrid>
                <a:gridCol w="7601832">
                  <a:extLst>
                    <a:ext uri="{9D8B030D-6E8A-4147-A177-3AD203B41FA5}">
                      <a16:colId xmlns:a16="http://schemas.microsoft.com/office/drawing/2014/main" val="360368666"/>
                    </a:ext>
                  </a:extLst>
                </a:gridCol>
                <a:gridCol w="2913768">
                  <a:extLst>
                    <a:ext uri="{9D8B030D-6E8A-4147-A177-3AD203B41FA5}">
                      <a16:colId xmlns:a16="http://schemas.microsoft.com/office/drawing/2014/main" val="1181177500"/>
                    </a:ext>
                  </a:extLst>
                </a:gridCol>
              </a:tblGrid>
              <a:tr h="3376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s-CO" sz="16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Actividad​</a:t>
                      </a:r>
                      <a:endParaRPr lang="es-MX" sz="16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s-CO" sz="16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Año 2026</a:t>
                      </a:r>
                      <a:endParaRPr lang="es-MX" sz="16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4956091"/>
                  </a:ext>
                </a:extLst>
              </a:tr>
              <a:tr h="104880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s-CO" sz="16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Girar los recursos destinados a financiar la normalización de redes de energía eléctrica en barrios subnormales situados en municipios del sistema interconectado nacional, sin</a:t>
                      </a:r>
                      <a:endParaRPr lang="es-MX" sz="16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s-CO" sz="16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$ 38,430,363,819.00</a:t>
                      </a:r>
                      <a:endParaRPr lang="es-MX" sz="16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686348692"/>
                  </a:ext>
                </a:extLst>
              </a:tr>
              <a:tr h="74499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s-CO" sz="16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Girar los recursos para asistencia técnica y capacitación en el uso adecuado de la energía para su sostenibilidad</a:t>
                      </a:r>
                      <a:endParaRPr lang="es-MX" sz="16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s-CO" sz="16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$  -</a:t>
                      </a:r>
                      <a:endParaRPr lang="es-MX" sz="16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622461028"/>
                  </a:ext>
                </a:extLst>
              </a:tr>
              <a:tr h="57466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s-CO" sz="16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Realizar seguimiento a la ejecución de los proyectos</a:t>
                      </a:r>
                      <a:endParaRPr lang="es-MX" sz="16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s-CO" sz="16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$ 125,760,000.00</a:t>
                      </a:r>
                      <a:endParaRPr lang="es-MX" sz="16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407189776"/>
                  </a:ext>
                </a:extLst>
              </a:tr>
              <a:tr h="54005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s-CO" sz="16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Disponible para proyectos​ PRONE</a:t>
                      </a:r>
                      <a:endParaRPr lang="es-MX" sz="1600" b="1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s-CO" sz="16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$ 38,556,123,819.00</a:t>
                      </a:r>
                      <a:endParaRPr lang="es-MX" sz="1600" b="1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92342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7156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DFCC68CE-2C25-BA0E-619F-380F1A8601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6143228"/>
              </p:ext>
            </p:extLst>
          </p:nvPr>
        </p:nvGraphicFramePr>
        <p:xfrm>
          <a:off x="471489" y="1414463"/>
          <a:ext cx="11251404" cy="5181600"/>
        </p:xfrm>
        <a:graphic>
          <a:graphicData uri="http://schemas.openxmlformats.org/drawingml/2006/table">
            <a:tbl>
              <a:tblPr>
                <a:tableStyleId>{ED083AE6-46FA-4A59-8FB0-9F97EB10719F}</a:tableStyleId>
              </a:tblPr>
              <a:tblGrid>
                <a:gridCol w="477115">
                  <a:extLst>
                    <a:ext uri="{9D8B030D-6E8A-4147-A177-3AD203B41FA5}">
                      <a16:colId xmlns:a16="http://schemas.microsoft.com/office/drawing/2014/main" val="3720882038"/>
                    </a:ext>
                  </a:extLst>
                </a:gridCol>
                <a:gridCol w="1602257">
                  <a:extLst>
                    <a:ext uri="{9D8B030D-6E8A-4147-A177-3AD203B41FA5}">
                      <a16:colId xmlns:a16="http://schemas.microsoft.com/office/drawing/2014/main" val="3525087376"/>
                    </a:ext>
                  </a:extLst>
                </a:gridCol>
                <a:gridCol w="2386747">
                  <a:extLst>
                    <a:ext uri="{9D8B030D-6E8A-4147-A177-3AD203B41FA5}">
                      <a16:colId xmlns:a16="http://schemas.microsoft.com/office/drawing/2014/main" val="2797171479"/>
                    </a:ext>
                  </a:extLst>
                </a:gridCol>
                <a:gridCol w="1043165">
                  <a:extLst>
                    <a:ext uri="{9D8B030D-6E8A-4147-A177-3AD203B41FA5}">
                      <a16:colId xmlns:a16="http://schemas.microsoft.com/office/drawing/2014/main" val="3206280973"/>
                    </a:ext>
                  </a:extLst>
                </a:gridCol>
                <a:gridCol w="1622357">
                  <a:extLst>
                    <a:ext uri="{9D8B030D-6E8A-4147-A177-3AD203B41FA5}">
                      <a16:colId xmlns:a16="http://schemas.microsoft.com/office/drawing/2014/main" val="1702312641"/>
                    </a:ext>
                  </a:extLst>
                </a:gridCol>
                <a:gridCol w="1616899">
                  <a:extLst>
                    <a:ext uri="{9D8B030D-6E8A-4147-A177-3AD203B41FA5}">
                      <a16:colId xmlns:a16="http://schemas.microsoft.com/office/drawing/2014/main" val="2164070600"/>
                    </a:ext>
                  </a:extLst>
                </a:gridCol>
                <a:gridCol w="1212643">
                  <a:extLst>
                    <a:ext uri="{9D8B030D-6E8A-4147-A177-3AD203B41FA5}">
                      <a16:colId xmlns:a16="http://schemas.microsoft.com/office/drawing/2014/main" val="3324145347"/>
                    </a:ext>
                  </a:extLst>
                </a:gridCol>
                <a:gridCol w="1290221">
                  <a:extLst>
                    <a:ext uri="{9D8B030D-6E8A-4147-A177-3AD203B41FA5}">
                      <a16:colId xmlns:a16="http://schemas.microsoft.com/office/drawing/2014/main" val="1471643337"/>
                    </a:ext>
                  </a:extLst>
                </a:gridCol>
              </a:tblGrid>
              <a:tr h="29401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ITEM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2623" marR="0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000" b="1" u="none" strike="noStrike" dirty="0">
                          <a:effectLst/>
                        </a:rPr>
                        <a:t>CONTRATO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2623" marR="0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000" b="1" u="none" strike="noStrike" dirty="0">
                          <a:effectLst/>
                        </a:rPr>
                        <a:t>EJECUTOR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2623" marR="0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000" b="1" u="none" strike="noStrike" dirty="0">
                          <a:effectLst/>
                        </a:rPr>
                        <a:t>AVANCE DE OBRA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2623" marR="0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000" b="1" u="none" strike="noStrike" dirty="0">
                          <a:effectLst/>
                        </a:rPr>
                        <a:t>HITO EXPIRADO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2623" marR="0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000" b="1" u="none" strike="noStrike" dirty="0">
                          <a:effectLst/>
                        </a:rPr>
                        <a:t>UBICACIÓN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2623" marR="0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000" b="1" u="none" strike="noStrike" dirty="0">
                          <a:effectLst/>
                        </a:rPr>
                        <a:t>VALOR DEL CONTRATO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2623" marR="0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000" b="1" u="none" strike="noStrike" dirty="0">
                          <a:effectLst/>
                        </a:rPr>
                        <a:t>VALOR HITO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2623" marR="0" marT="0" marB="0"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7936549"/>
                  </a:ext>
                </a:extLst>
              </a:tr>
              <a:tr h="27739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 dirty="0">
                          <a:effectLst/>
                        </a:rPr>
                        <a:t>PRONE-GGC-619-20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 dirty="0">
                          <a:effectLst/>
                        </a:rPr>
                        <a:t>CARIBESOL DE LA COSTA S.A.S. E.S.P. - AIR-E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000" u="none" strike="noStrike">
                          <a:effectLst/>
                        </a:rPr>
                        <a:t>100%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ES" sz="1000" u="none" strike="noStrike" dirty="0">
                          <a:effectLst/>
                        </a:rPr>
                        <a:t>f) Avance de obra del 100%</a:t>
                      </a:r>
                      <a:endParaRPr lang="es-E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>
                          <a:effectLst/>
                        </a:rPr>
                        <a:t>Barranquilla / Atlántico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 dirty="0">
                          <a:effectLst/>
                        </a:rPr>
                        <a:t>$5.325.294.789,00 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 dirty="0">
                          <a:effectLst/>
                        </a:rPr>
                        <a:t> $266.264.739,00 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745891715"/>
                  </a:ext>
                </a:extLst>
              </a:tr>
              <a:tr h="27739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 dirty="0">
                          <a:effectLst/>
                        </a:rPr>
                        <a:t>PRONE-GGC-606-20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 dirty="0">
                          <a:effectLst/>
                        </a:rPr>
                        <a:t>CARIBESOL DE LA COSTA S.A.S. E.S.P. - AIR-E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000" u="none" strike="noStrike">
                          <a:effectLst/>
                        </a:rPr>
                        <a:t>100%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ES" sz="1000" u="none" strike="noStrike">
                          <a:effectLst/>
                        </a:rPr>
                        <a:t>f) Avance de obra del 100%</a:t>
                      </a:r>
                      <a:endParaRPr lang="es-E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>
                          <a:effectLst/>
                        </a:rPr>
                        <a:t>Barranquilla / Atlántico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>
                          <a:effectLst/>
                        </a:rPr>
                        <a:t>$3.678.416.320,00 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 dirty="0">
                          <a:effectLst/>
                        </a:rPr>
                        <a:t> $183.920.816,00 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67392284"/>
                  </a:ext>
                </a:extLst>
              </a:tr>
              <a:tr h="27739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 dirty="0">
                          <a:effectLst/>
                        </a:rPr>
                        <a:t>PRONE-GGC-629-20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>
                          <a:effectLst/>
                        </a:rPr>
                        <a:t>CARIBESOL DE LA COSTA S.A.S. E.S.P. - AIR-E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000" u="none" strike="noStrike" dirty="0">
                          <a:effectLst/>
                        </a:rPr>
                        <a:t>100%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ES" sz="1000" u="none" strike="noStrike">
                          <a:effectLst/>
                        </a:rPr>
                        <a:t>f) Avance de obra del 100%</a:t>
                      </a:r>
                      <a:endParaRPr lang="es-E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>
                          <a:effectLst/>
                        </a:rPr>
                        <a:t>Barranquilla / Atlántico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>
                          <a:effectLst/>
                        </a:rPr>
                        <a:t>$602.156.075,00 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 dirty="0">
                          <a:effectLst/>
                        </a:rPr>
                        <a:t> $30.107.803,50 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31529180"/>
                  </a:ext>
                </a:extLst>
              </a:tr>
              <a:tr h="27739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 dirty="0">
                          <a:effectLst/>
                        </a:rPr>
                        <a:t>PRONE-GGC-624-20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>
                          <a:effectLst/>
                        </a:rPr>
                        <a:t>CARIBESOL DE LA COSTA S.A.S. E.S.P. - AIR-E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000" u="none" strike="noStrike">
                          <a:effectLst/>
                        </a:rPr>
                        <a:t>100%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ES" sz="1000" u="none" strike="noStrike">
                          <a:effectLst/>
                        </a:rPr>
                        <a:t>f) Avance de obra del 100%</a:t>
                      </a:r>
                      <a:endParaRPr lang="es-E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>
                          <a:effectLst/>
                        </a:rPr>
                        <a:t>Soledad / Atlántico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>
                          <a:effectLst/>
                        </a:rPr>
                        <a:t>$1.206.770.249,00 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 dirty="0">
                          <a:effectLst/>
                        </a:rPr>
                        <a:t> $ 60.338.512,00 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351792691"/>
                  </a:ext>
                </a:extLst>
              </a:tr>
              <a:tr h="416093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 dirty="0">
                          <a:effectLst/>
                        </a:rPr>
                        <a:t>PRONE-GGC-725-22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>
                          <a:effectLst/>
                        </a:rPr>
                        <a:t>ENELAR E.S.P.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000" u="none" strike="noStrike" dirty="0">
                          <a:effectLst/>
                        </a:rPr>
                        <a:t>60,38%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ES" sz="1000" u="none" strike="noStrike" dirty="0">
                          <a:effectLst/>
                        </a:rPr>
                        <a:t>b) Avance de obra del 10% </a:t>
                      </a:r>
                      <a:br>
                        <a:rPr lang="es-ES" sz="1000" u="none" strike="noStrike" dirty="0">
                          <a:effectLst/>
                        </a:rPr>
                      </a:br>
                      <a:r>
                        <a:rPr lang="es-ES" sz="1000" u="none" strike="noStrike" dirty="0">
                          <a:effectLst/>
                        </a:rPr>
                        <a:t>c) Avance de obra del 40%</a:t>
                      </a:r>
                      <a:br>
                        <a:rPr lang="es-ES" sz="1000" u="none" strike="noStrike" dirty="0">
                          <a:effectLst/>
                        </a:rPr>
                      </a:br>
                      <a:r>
                        <a:rPr lang="es-ES" sz="1000" u="none" strike="noStrike" dirty="0">
                          <a:effectLst/>
                        </a:rPr>
                        <a:t>d) Avance de obra del 60%</a:t>
                      </a:r>
                      <a:endParaRPr lang="es-E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 dirty="0">
                          <a:effectLst/>
                        </a:rPr>
                        <a:t>Saravena / Arauca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>
                          <a:effectLst/>
                        </a:rPr>
                        <a:t>$8.224.757.741,00 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>
                          <a:effectLst/>
                        </a:rPr>
                        <a:t>$ 3.289.903.096,00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389986406"/>
                  </a:ext>
                </a:extLst>
              </a:tr>
              <a:tr h="416093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 dirty="0">
                          <a:effectLst/>
                        </a:rPr>
                        <a:t>PRONE-GGC-727-22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 dirty="0">
                          <a:effectLst/>
                        </a:rPr>
                        <a:t>ENELAR E.S.P.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000" u="none" strike="noStrike" dirty="0">
                          <a:effectLst/>
                        </a:rPr>
                        <a:t>60,11%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ES" sz="1000" u="none" strike="noStrike" dirty="0">
                          <a:effectLst/>
                        </a:rPr>
                        <a:t>b) Avance de obra del 10% </a:t>
                      </a:r>
                      <a:br>
                        <a:rPr lang="es-ES" sz="1000" u="none" strike="noStrike" dirty="0">
                          <a:effectLst/>
                        </a:rPr>
                      </a:br>
                      <a:r>
                        <a:rPr lang="es-ES" sz="1000" u="none" strike="noStrike" dirty="0">
                          <a:effectLst/>
                        </a:rPr>
                        <a:t>c) Avance de obra del 40%</a:t>
                      </a:r>
                      <a:br>
                        <a:rPr lang="es-ES" sz="1000" u="none" strike="noStrike" dirty="0">
                          <a:effectLst/>
                        </a:rPr>
                      </a:br>
                      <a:r>
                        <a:rPr lang="es-ES" sz="1000" u="none" strike="noStrike" dirty="0">
                          <a:effectLst/>
                        </a:rPr>
                        <a:t>d) Avance de obra del 60%</a:t>
                      </a:r>
                      <a:endParaRPr lang="es-E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 dirty="0">
                          <a:effectLst/>
                        </a:rPr>
                        <a:t>Saravena / Arauca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 dirty="0">
                          <a:effectLst/>
                        </a:rPr>
                        <a:t>$2.396.700.215,00 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>
                          <a:effectLst/>
                        </a:rPr>
                        <a:t>$ 958.680.086,00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942694536"/>
                  </a:ext>
                </a:extLst>
              </a:tr>
              <a:tr h="27739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 dirty="0">
                          <a:effectLst/>
                        </a:rPr>
                        <a:t>PRONE-GGC-713-22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>
                          <a:effectLst/>
                        </a:rPr>
                        <a:t>CARIBESOL DE LA COSTA S.A.S. E.S.P. - AIR-E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000" u="none" strike="noStrike">
                          <a:effectLst/>
                        </a:rPr>
                        <a:t>45,70%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ES" sz="1000" u="none" strike="noStrike" dirty="0">
                          <a:effectLst/>
                        </a:rPr>
                        <a:t>b) Avance de obra del 10%</a:t>
                      </a:r>
                      <a:br>
                        <a:rPr lang="es-ES" sz="1000" u="none" strike="noStrike" dirty="0">
                          <a:effectLst/>
                        </a:rPr>
                      </a:br>
                      <a:r>
                        <a:rPr lang="es-ES" sz="1000" u="none" strike="noStrike" dirty="0">
                          <a:effectLst/>
                        </a:rPr>
                        <a:t>c) Avance de obra del 40%</a:t>
                      </a:r>
                      <a:endParaRPr lang="es-E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>
                          <a:effectLst/>
                        </a:rPr>
                        <a:t>Ciénaga / Magdalena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>
                          <a:effectLst/>
                        </a:rPr>
                        <a:t>$1.482.938.236,00 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>
                          <a:effectLst/>
                        </a:rPr>
                        <a:t>$ 444.881.471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23696002"/>
                  </a:ext>
                </a:extLst>
              </a:tr>
              <a:tr h="27739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 dirty="0">
                          <a:effectLst/>
                        </a:rPr>
                        <a:t>PRONE-GGC-729-22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>
                          <a:effectLst/>
                        </a:rPr>
                        <a:t>CARIBESOL DE LA COSTA S.A.S. E.S.P. - AIR-E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000" u="none" strike="noStrike">
                          <a:effectLst/>
                        </a:rPr>
                        <a:t>40,82%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ES" sz="1000" u="none" strike="noStrike">
                          <a:effectLst/>
                        </a:rPr>
                        <a:t>b) Avance de obra del 10%</a:t>
                      </a:r>
                      <a:br>
                        <a:rPr lang="es-ES" sz="1000" u="none" strike="noStrike">
                          <a:effectLst/>
                        </a:rPr>
                      </a:br>
                      <a:r>
                        <a:rPr lang="es-ES" sz="1000" u="none" strike="noStrike">
                          <a:effectLst/>
                        </a:rPr>
                        <a:t>c) Avance de obra del 40%</a:t>
                      </a:r>
                      <a:endParaRPr lang="es-E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>
                          <a:effectLst/>
                        </a:rPr>
                        <a:t>Ciénaga / Magdalena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>
                          <a:effectLst/>
                        </a:rPr>
                        <a:t>$2.296.358.225,00 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>
                          <a:effectLst/>
                        </a:rPr>
                        <a:t>$ 688.907.468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17579588"/>
                  </a:ext>
                </a:extLst>
              </a:tr>
              <a:tr h="27739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 dirty="0">
                          <a:effectLst/>
                        </a:rPr>
                        <a:t>PRONE-GGC-718-22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>
                          <a:effectLst/>
                        </a:rPr>
                        <a:t>CARIBESOL DE LA COSTA S.A.S. E.S.P. - AIR-E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000" u="none" strike="noStrike">
                          <a:effectLst/>
                        </a:rPr>
                        <a:t>43,38%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ES" sz="1000" u="none" strike="noStrike">
                          <a:effectLst/>
                        </a:rPr>
                        <a:t>b) Avance de obra del 10%</a:t>
                      </a:r>
                      <a:br>
                        <a:rPr lang="es-ES" sz="1000" u="none" strike="noStrike">
                          <a:effectLst/>
                        </a:rPr>
                      </a:br>
                      <a:r>
                        <a:rPr lang="es-ES" sz="1000" u="none" strike="noStrike">
                          <a:effectLst/>
                        </a:rPr>
                        <a:t>c) Avance de obra del 40%</a:t>
                      </a:r>
                      <a:endParaRPr lang="es-E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 dirty="0">
                          <a:effectLst/>
                        </a:rPr>
                        <a:t>Luruaco / Atlántico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 dirty="0">
                          <a:effectLst/>
                        </a:rPr>
                        <a:t>$768.651.595,00 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>
                          <a:effectLst/>
                        </a:rPr>
                        <a:t>$ 230.595.479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133277126"/>
                  </a:ext>
                </a:extLst>
              </a:tr>
              <a:tr h="27739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 dirty="0">
                          <a:effectLst/>
                        </a:rPr>
                        <a:t>PRONE-GGC-714-22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 dirty="0">
                          <a:effectLst/>
                        </a:rPr>
                        <a:t>CARIBESOL DE LA COSTA S.A.S. E.S.P. - AIR-E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000" u="none" strike="noStrike">
                          <a:effectLst/>
                        </a:rPr>
                        <a:t>41,39%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ES" sz="1000" u="none" strike="noStrike">
                          <a:effectLst/>
                        </a:rPr>
                        <a:t>b) Avance de obra del 10%</a:t>
                      </a:r>
                      <a:br>
                        <a:rPr lang="es-ES" sz="1000" u="none" strike="noStrike">
                          <a:effectLst/>
                        </a:rPr>
                      </a:br>
                      <a:r>
                        <a:rPr lang="es-ES" sz="1000" u="none" strike="noStrike">
                          <a:effectLst/>
                        </a:rPr>
                        <a:t>c) Avance de obra del 40%</a:t>
                      </a:r>
                      <a:endParaRPr lang="es-E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 dirty="0">
                          <a:effectLst/>
                        </a:rPr>
                        <a:t>Maicao / La Guajira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>
                          <a:effectLst/>
                        </a:rPr>
                        <a:t>$4.111.986.727,00 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>
                          <a:effectLst/>
                        </a:rPr>
                        <a:t>$ 1.233.596.018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78416677"/>
                  </a:ext>
                </a:extLst>
              </a:tr>
              <a:tr h="27739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 dirty="0">
                          <a:effectLst/>
                        </a:rPr>
                        <a:t>PRONE-GGC-731-22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>
                          <a:effectLst/>
                        </a:rPr>
                        <a:t>CARIBESOL DE LA COSTA S.A.S. E.S.P. - AIR-E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000" u="none" strike="noStrike">
                          <a:effectLst/>
                        </a:rPr>
                        <a:t>48,80%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ES" sz="1000" u="none" strike="noStrike">
                          <a:effectLst/>
                        </a:rPr>
                        <a:t>b) Avance de obra del 10%</a:t>
                      </a:r>
                      <a:br>
                        <a:rPr lang="es-ES" sz="1000" u="none" strike="noStrike">
                          <a:effectLst/>
                        </a:rPr>
                      </a:br>
                      <a:r>
                        <a:rPr lang="es-ES" sz="1000" u="none" strike="noStrike">
                          <a:effectLst/>
                        </a:rPr>
                        <a:t>c) Avance de obra del 40%</a:t>
                      </a:r>
                      <a:endParaRPr lang="es-E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>
                          <a:effectLst/>
                        </a:rPr>
                        <a:t>Malambo / Atlántico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 dirty="0">
                          <a:effectLst/>
                        </a:rPr>
                        <a:t>$1.697.389.253,00 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>
                          <a:effectLst/>
                        </a:rPr>
                        <a:t>$ 509.216.776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982440863"/>
                  </a:ext>
                </a:extLst>
              </a:tr>
              <a:tr h="27739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 dirty="0">
                          <a:effectLst/>
                        </a:rPr>
                        <a:t>PRONE-GGC-723-22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>
                          <a:effectLst/>
                        </a:rPr>
                        <a:t>CARIBESOL DE LA COSTA S.A.S. E.S.P. - AIR-E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000" u="none" strike="noStrike">
                          <a:effectLst/>
                        </a:rPr>
                        <a:t>42,31%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ES" sz="1000" u="none" strike="noStrike">
                          <a:effectLst/>
                        </a:rPr>
                        <a:t>b) Avance de obra del 10%</a:t>
                      </a:r>
                      <a:br>
                        <a:rPr lang="es-ES" sz="1000" u="none" strike="noStrike">
                          <a:effectLst/>
                        </a:rPr>
                      </a:br>
                      <a:r>
                        <a:rPr lang="es-ES" sz="1000" u="none" strike="noStrike">
                          <a:effectLst/>
                        </a:rPr>
                        <a:t>c) Avance de obra del 40%</a:t>
                      </a:r>
                      <a:endParaRPr lang="es-E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>
                          <a:effectLst/>
                        </a:rPr>
                        <a:t>Polonuevo / Atlántico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 dirty="0">
                          <a:effectLst/>
                        </a:rPr>
                        <a:t>$614.017.572,00 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>
                          <a:effectLst/>
                        </a:rPr>
                        <a:t>$ 184.205.271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861351297"/>
                  </a:ext>
                </a:extLst>
              </a:tr>
              <a:tr h="27739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 dirty="0">
                          <a:effectLst/>
                        </a:rPr>
                        <a:t>PRONE-GGC-716-22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>
                          <a:effectLst/>
                        </a:rPr>
                        <a:t>CARIBESOL DE LA COSTA S.A.S. E.S.P. - AIR-E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000" u="none" strike="noStrike">
                          <a:effectLst/>
                        </a:rPr>
                        <a:t>42,40%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ES" sz="1000" u="none" strike="noStrike">
                          <a:effectLst/>
                        </a:rPr>
                        <a:t>b) Avance de obra del 10%</a:t>
                      </a:r>
                      <a:br>
                        <a:rPr lang="es-ES" sz="1000" u="none" strike="noStrike">
                          <a:effectLst/>
                        </a:rPr>
                      </a:br>
                      <a:r>
                        <a:rPr lang="es-ES" sz="1000" u="none" strike="noStrike">
                          <a:effectLst/>
                        </a:rPr>
                        <a:t>c) Avance de obra del 40%</a:t>
                      </a:r>
                      <a:endParaRPr lang="es-E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>
                          <a:effectLst/>
                        </a:rPr>
                        <a:t>Puerto Colombia / Atlántico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 dirty="0">
                          <a:effectLst/>
                        </a:rPr>
                        <a:t>$1.813.971.614,00 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>
                          <a:effectLst/>
                        </a:rPr>
                        <a:t>$ 544.191.484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2545544"/>
                  </a:ext>
                </a:extLst>
              </a:tr>
              <a:tr h="27739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 dirty="0">
                          <a:effectLst/>
                        </a:rPr>
                        <a:t>PRONE-GGC-730-22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>
                          <a:effectLst/>
                        </a:rPr>
                        <a:t>CARIBESOL DE LA COSTA S.A.S. E.S.P. - AIR-E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000" u="none" strike="noStrike">
                          <a:effectLst/>
                        </a:rPr>
                        <a:t>48,28%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ES" sz="1000" u="none" strike="noStrike">
                          <a:effectLst/>
                        </a:rPr>
                        <a:t>b) Avance de obra del 10%</a:t>
                      </a:r>
                      <a:br>
                        <a:rPr lang="es-ES" sz="1000" u="none" strike="noStrike">
                          <a:effectLst/>
                        </a:rPr>
                      </a:br>
                      <a:r>
                        <a:rPr lang="es-ES" sz="1000" u="none" strike="noStrike">
                          <a:effectLst/>
                        </a:rPr>
                        <a:t>c) Avance de obra del 40%</a:t>
                      </a:r>
                      <a:endParaRPr lang="es-E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>
                          <a:effectLst/>
                        </a:rPr>
                        <a:t>Puerto Colombia / Atlántico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 dirty="0">
                          <a:effectLst/>
                        </a:rPr>
                        <a:t>$3.390.887.786,00 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>
                          <a:effectLst/>
                        </a:rPr>
                        <a:t>$ 1.017.266.336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484334164"/>
                  </a:ext>
                </a:extLst>
              </a:tr>
              <a:tr h="27739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 dirty="0">
                          <a:effectLst/>
                        </a:rPr>
                        <a:t>PRONE-GGC-724-22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>
                          <a:effectLst/>
                        </a:rPr>
                        <a:t>CARIBESOL DE LA COSTA S.A.S. E.S.P. - AIR-E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000" u="none" strike="noStrike">
                          <a:effectLst/>
                        </a:rPr>
                        <a:t>40,69%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ES" sz="1000" u="none" strike="noStrike">
                          <a:effectLst/>
                        </a:rPr>
                        <a:t>b) Avance de obra del 10%</a:t>
                      </a:r>
                      <a:br>
                        <a:rPr lang="es-ES" sz="1000" u="none" strike="noStrike">
                          <a:effectLst/>
                        </a:rPr>
                      </a:br>
                      <a:r>
                        <a:rPr lang="es-ES" sz="1000" u="none" strike="noStrike">
                          <a:effectLst/>
                        </a:rPr>
                        <a:t>c) Avance de obra del 40%</a:t>
                      </a:r>
                      <a:endParaRPr lang="es-E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>
                          <a:effectLst/>
                        </a:rPr>
                        <a:t>Santa Marta / Magdalena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 dirty="0">
                          <a:effectLst/>
                        </a:rPr>
                        <a:t>$1.211.695.906,00 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O" sz="1000" u="none" strike="noStrike" dirty="0">
                          <a:effectLst/>
                        </a:rPr>
                        <a:t>$ 363.508.772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11177399"/>
                  </a:ext>
                </a:extLst>
              </a:tr>
            </a:tbl>
          </a:graphicData>
        </a:graphic>
      </p:graphicFrame>
      <p:sp>
        <p:nvSpPr>
          <p:cNvPr id="6" name="Título 3">
            <a:extLst>
              <a:ext uri="{FF2B5EF4-FFF2-40B4-BE49-F238E27FC236}">
                <a16:creationId xmlns:a16="http://schemas.microsoft.com/office/drawing/2014/main" id="{7F20C8D3-5442-60E8-0965-E750B754B1C3}"/>
              </a:ext>
            </a:extLst>
          </p:cNvPr>
          <p:cNvSpPr txBox="1">
            <a:spLocks/>
          </p:cNvSpPr>
          <p:nvPr/>
        </p:nvSpPr>
        <p:spPr>
          <a:xfrm>
            <a:off x="838200" y="261937"/>
            <a:ext cx="10515600" cy="7782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Verdana" panose="020B0604030504040204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es-E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lt"/>
                <a:cs typeface="+mj-lt"/>
              </a:rPr>
              <a:t>5. SOLICITUD DE VIGENCIAS EXPIRADAS</a:t>
            </a:r>
            <a:endParaRPr lang="es-CO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15714872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GOBIERNO DEL CAMBIO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caf9895-93ab-4536-b1cb-77a268359520">
      <Terms xmlns="http://schemas.microsoft.com/office/infopath/2007/PartnerControls"/>
    </lcf76f155ced4ddcb4097134ff3c332f>
    <TaxCatchAll xmlns="189b51a7-d269-4f29-b142-79e8ee84f3f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D2AC1A0CAA71244BE1C830520B3580B" ma:contentTypeVersion="20" ma:contentTypeDescription="Create a new document." ma:contentTypeScope="" ma:versionID="e466f26193bce697d2f512133b52f12e">
  <xsd:schema xmlns:xsd="http://www.w3.org/2001/XMLSchema" xmlns:xs="http://www.w3.org/2001/XMLSchema" xmlns:p="http://schemas.microsoft.com/office/2006/metadata/properties" xmlns:ns2="ccaf9895-93ab-4536-b1cb-77a268359520" xmlns:ns3="189b51a7-d269-4f29-b142-79e8ee84f3f3" targetNamespace="http://schemas.microsoft.com/office/2006/metadata/properties" ma:root="true" ma:fieldsID="e00ae729f61ef92af2f8b4062a869c4b" ns2:_="" ns3:_="">
    <xsd:import namespace="ccaf9895-93ab-4536-b1cb-77a268359520"/>
    <xsd:import namespace="189b51a7-d269-4f29-b142-79e8ee84f3f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3:SharedWithUsers" minOccurs="0"/>
                <xsd:element ref="ns3:SharedWithDetails" minOccurs="0"/>
                <xsd:element ref="ns3:TaxCatchAll" minOccurs="0"/>
                <xsd:element ref="ns2:lcf76f155ced4ddcb4097134ff3c332f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af9895-93ab-4536-b1cb-77a26835952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c2231ce5-edc9-4cf3-bcdc-afedc95ebd1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9b51a7-d269-4f29-b142-79e8ee84f3f3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cc517a5c-2787-4b84-b078-20a6da190105}" ma:internalName="TaxCatchAll" ma:showField="CatchAllData" ma:web="189b51a7-d269-4f29-b142-79e8ee84f3f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F9414FB-9B62-4121-A65C-48AB88661CC3}">
  <ds:schemaRefs>
    <ds:schemaRef ds:uri="http://purl.org/dc/elements/1.1/"/>
    <ds:schemaRef ds:uri="189b51a7-d269-4f29-b142-79e8ee84f3f3"/>
    <ds:schemaRef ds:uri="http://schemas.microsoft.com/office/2006/documentManagement/types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http://purl.org/dc/terms/"/>
    <ds:schemaRef ds:uri="ccaf9895-93ab-4536-b1cb-77a268359520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ECBFFFBE-D111-4650-A988-5F5A145A23CA}"/>
</file>

<file path=customXml/itemProps3.xml><?xml version="1.0" encoding="utf-8"?>
<ds:datastoreItem xmlns:ds="http://schemas.openxmlformats.org/officeDocument/2006/customXml" ds:itemID="{2C78D7A3-E4BA-422C-85AC-D61BA7DCA2D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2535</TotalTime>
  <Words>2149</Words>
  <Application>Microsoft Office PowerPoint</Application>
  <PresentationFormat>Widescreen</PresentationFormat>
  <Paragraphs>282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Tema de Office</vt:lpstr>
      <vt:lpstr>PowerPoint Presentation</vt:lpstr>
      <vt:lpstr>PowerPoint Presentation</vt:lpstr>
      <vt:lpstr>ORDEN DEL DÍA DEL COMITÉ</vt:lpstr>
      <vt:lpstr>1. DESIGNACIÓN DE LA SECRETARÍA TÉCNICA</vt:lpstr>
      <vt:lpstr>2. VERIFICACIÓN DEL QUÓRUM</vt:lpstr>
      <vt:lpstr>3. NORMATIVIDAD PRONE</vt:lpstr>
      <vt:lpstr>3.1. OBJETO PRONE </vt:lpstr>
      <vt:lpstr>4. DISPONIBILIDAD DEL RECURSO</vt:lpstr>
      <vt:lpstr>PowerPoint Presentation</vt:lpstr>
      <vt:lpstr>PowerPoint Presentation</vt:lpstr>
      <vt:lpstr>  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William Camilo  Baracaldo Godoy</dc:creator>
  <cp:lastModifiedBy>MARTHA STEPHANNY BARRETO MANTILLA</cp:lastModifiedBy>
  <cp:revision>75</cp:revision>
  <dcterms:created xsi:type="dcterms:W3CDTF">2023-05-08T00:34:42Z</dcterms:created>
  <dcterms:modified xsi:type="dcterms:W3CDTF">2026-05-13T21:34:19Z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0x0101001D2AC1A0CAA71244BE1C830520B3580B</vt:lpwstr>
  </property>
  <property fmtid="{D5CDD505-2E9C-101B-9397-08002B2CF9AE}" pid="3" name="MediaServiceImageTags">
    <vt:lpwstr/>
  </property>
</Properties>
</file>