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7"/>
  </p:sldMasterIdLst>
  <p:notesMasterIdLst>
    <p:notesMasterId r:id="rId18"/>
  </p:notesMasterIdLst>
  <p:handoutMasterIdLst>
    <p:handoutMasterId r:id="rId19"/>
  </p:handoutMasterIdLst>
  <p:sldIdLst>
    <p:sldId id="310" r:id="rId8"/>
    <p:sldId id="312" r:id="rId9"/>
    <p:sldId id="316" r:id="rId10"/>
    <p:sldId id="313" r:id="rId11"/>
    <p:sldId id="315" r:id="rId12"/>
    <p:sldId id="317" r:id="rId13"/>
    <p:sldId id="318" r:id="rId14"/>
    <p:sldId id="319" r:id="rId15"/>
    <p:sldId id="320" r:id="rId16"/>
    <p:sldId id="311" r:id="rId17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UIS ENRIQUE CASTELBLANCO CARDENAS" initials="LECC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CF9F"/>
    <a:srgbClr val="A2B5C7"/>
    <a:srgbClr val="F54336"/>
    <a:srgbClr val="CDDD39"/>
    <a:srgbClr val="C0AE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/>
    <p:restoredTop sz="94645"/>
  </p:normalViewPr>
  <p:slideViewPr>
    <p:cSldViewPr>
      <p:cViewPr varScale="1">
        <p:scale>
          <a:sx n="72" d="100"/>
          <a:sy n="72" d="100"/>
        </p:scale>
        <p:origin x="10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283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EDF6DA-C556-411A-9608-949182845117}" type="datetimeFigureOut">
              <a:rPr lang="es-CO" smtClean="0"/>
              <a:t>11/01/2019</a:t>
            </a:fld>
            <a:endParaRPr lang="es-CO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3561F-1E55-4839-BC02-28004FCAE482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81015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6D688-6EE7-4FC5-B159-E7054E7AD165}" type="datetimeFigureOut">
              <a:rPr lang="es-ES" smtClean="0"/>
              <a:t>11/01/2019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2A5A48-63AD-411D-9211-6A99B497D1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134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A5A48-63AD-411D-9211-6A99B497D131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7556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 hasCustomPrompt="1"/>
          </p:nvPr>
        </p:nvSpPr>
        <p:spPr>
          <a:xfrm>
            <a:off x="684213" y="1844824"/>
            <a:ext cx="78867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A2B5C7"/>
                </a:solidFill>
                <a:latin typeface="+mj-lt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77502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552" y="3141132"/>
            <a:ext cx="8064896" cy="863931"/>
          </a:xfrm>
          <a:prstGeom prst="rect">
            <a:avLst/>
          </a:prstGeom>
          <a:solidFill>
            <a:srgbClr val="A2B5C7"/>
          </a:solidFill>
        </p:spPr>
        <p:txBody>
          <a:bodyPr rIns="360000" anchor="ctr"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lang="es-ES_tradnl" sz="2800" b="1" kern="1200" baseline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r" defTabSz="914400" rtl="0" eaLnBrk="1" latinLnBrk="0" hangingPunct="1">
              <a:spcBef>
                <a:spcPct val="0"/>
              </a:spcBef>
              <a:buNone/>
              <a:defRPr lang="es-ES_tradnl" sz="3600" b="1" kern="1200" baseline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r" defTabSz="914400" rtl="0" eaLnBrk="1" latinLnBrk="0" hangingPunct="1">
              <a:spcBef>
                <a:spcPct val="0"/>
              </a:spcBef>
              <a:buNone/>
              <a:defRPr lang="es-ES_tradnl" sz="3600" b="1" kern="1200" baseline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r" defTabSz="914400" rtl="0" eaLnBrk="1" latinLnBrk="0" hangingPunct="1">
              <a:spcBef>
                <a:spcPct val="0"/>
              </a:spcBef>
              <a:buNone/>
              <a:defRPr lang="es-ES_tradnl" sz="3600" b="1" kern="1200" baseline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r" defTabSz="914400" rtl="0" eaLnBrk="1" latinLnBrk="0" hangingPunct="1">
              <a:spcBef>
                <a:spcPct val="0"/>
              </a:spcBef>
              <a:buNone/>
              <a:defRPr lang="es-ES_tradnl" sz="3600" b="1" kern="1200" baseline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s-ES_tradnl" dirty="0" smtClean="0"/>
              <a:t>Nombre sección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616694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ítulo 1"/>
          <p:cNvSpPr>
            <a:spLocks noGrp="1"/>
          </p:cNvSpPr>
          <p:nvPr>
            <p:ph type="title" hasCustomPrompt="1"/>
          </p:nvPr>
        </p:nvSpPr>
        <p:spPr>
          <a:xfrm>
            <a:off x="0" y="2420888"/>
            <a:ext cx="2088232" cy="2102753"/>
          </a:xfrm>
          <a:prstGeom prst="rect">
            <a:avLst/>
          </a:prstGeom>
          <a:solidFill>
            <a:srgbClr val="A2B5C7"/>
          </a:solidFill>
        </p:spPr>
        <p:txBody>
          <a:bodyPr vert="horz" lIns="91440" tIns="45720" rIns="91440" bIns="45720" rtlCol="0" anchor="ctr">
            <a:noAutofit/>
          </a:bodyPr>
          <a:lstStyle>
            <a:lvl1pPr marL="185738" indent="0" algn="l">
              <a:defRPr sz="2000"/>
            </a:lvl1pPr>
          </a:lstStyle>
          <a:p>
            <a:r>
              <a:rPr lang="es-ES" dirty="0" smtClean="0"/>
              <a:t>Título</a:t>
            </a:r>
            <a:endParaRPr lang="es-CO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0"/>
          </p:nvPr>
        </p:nvSpPr>
        <p:spPr>
          <a:xfrm>
            <a:off x="2339752" y="188640"/>
            <a:ext cx="6264696" cy="5400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40519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ítulo 1"/>
          <p:cNvSpPr>
            <a:spLocks noGrp="1"/>
          </p:cNvSpPr>
          <p:nvPr>
            <p:ph type="title"/>
          </p:nvPr>
        </p:nvSpPr>
        <p:spPr>
          <a:xfrm>
            <a:off x="467544" y="812800"/>
            <a:ext cx="8208912" cy="383952"/>
          </a:xfrm>
          <a:prstGeom prst="rect">
            <a:avLst/>
          </a:prstGeom>
          <a:solidFill>
            <a:srgbClr val="A2B5C7"/>
          </a:solidFill>
          <a:ln>
            <a:noFill/>
          </a:ln>
        </p:spPr>
        <p:txBody>
          <a:bodyPr vert="horz" lIns="360000" tIns="108000" rIns="360000" bIns="108000" rtlCol="0" anchor="ctr">
            <a:noAutofit/>
          </a:bodyPr>
          <a:lstStyle>
            <a:lvl1pPr marL="0" indent="0" algn="ctr">
              <a:defRPr sz="2000" b="0" i="1">
                <a:latin typeface="+mj-lt"/>
              </a:defRPr>
            </a:lvl1pPr>
          </a:lstStyle>
          <a:p>
            <a:r>
              <a:rPr lang="es-ES" dirty="0" smtClean="0"/>
              <a:t>Título</a:t>
            </a:r>
            <a:endParaRPr lang="es-CO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0"/>
          </p:nvPr>
        </p:nvSpPr>
        <p:spPr>
          <a:xfrm>
            <a:off x="395920" y="1700808"/>
            <a:ext cx="8352160" cy="45370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latin typeface="+mj-lt"/>
              </a:defRPr>
            </a:lvl1pPr>
            <a:lvl2pPr>
              <a:defRPr sz="16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78901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" t="51886" r="47500" b="9967"/>
          <a:stretch/>
        </p:blipFill>
        <p:spPr bwMode="auto">
          <a:xfrm>
            <a:off x="0" y="987422"/>
            <a:ext cx="9144000" cy="1312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 Título"/>
          <p:cNvSpPr>
            <a:spLocks noGrp="1"/>
          </p:cNvSpPr>
          <p:nvPr>
            <p:ph type="ctrTitle" hasCustomPrompt="1"/>
          </p:nvPr>
        </p:nvSpPr>
        <p:spPr>
          <a:xfrm>
            <a:off x="467544" y="987422"/>
            <a:ext cx="8186126" cy="1312623"/>
          </a:xfrm>
          <a:prstGeom prst="rect">
            <a:avLst/>
          </a:prstGeom>
        </p:spPr>
        <p:txBody>
          <a:bodyPr anchor="ctr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79320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 Marcador de número de diapositiva"/>
          <p:cNvSpPr txBox="1">
            <a:spLocks/>
          </p:cNvSpPr>
          <p:nvPr/>
        </p:nvSpPr>
        <p:spPr>
          <a:xfrm>
            <a:off x="8460432" y="6436459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186390E-A369-47C8-82AD-D961993E8F0F}" type="slidenum">
              <a:rPr lang="es-CO" smtClean="0"/>
              <a:pPr algn="r"/>
              <a:t>‹Nº›</a:t>
            </a:fld>
            <a:endParaRPr lang="es-C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468" y="44624"/>
            <a:ext cx="3263064" cy="568589"/>
          </a:xfrm>
          <a:prstGeom prst="rect">
            <a:avLst/>
          </a:prstGeom>
        </p:spPr>
      </p:pic>
      <p:cxnSp>
        <p:nvCxnSpPr>
          <p:cNvPr id="5" name="Conector recto 4"/>
          <p:cNvCxnSpPr/>
          <p:nvPr/>
        </p:nvCxnSpPr>
        <p:spPr>
          <a:xfrm>
            <a:off x="503548" y="692696"/>
            <a:ext cx="8136904" cy="0"/>
          </a:xfrm>
          <a:prstGeom prst="line">
            <a:avLst/>
          </a:prstGeom>
          <a:ln>
            <a:solidFill>
              <a:srgbClr val="F543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642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  <p:sldLayoutId id="2147483696" r:id="rId5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Medición de la Satisfacción 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3178731" y="1340768"/>
            <a:ext cx="2664296" cy="407649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latin typeface="Calibri" panose="020F0502020204030204" pitchFamily="34" charset="0"/>
              <a:ea typeface="+mn-ea"/>
              <a:cs typeface="+mn-cs"/>
            </a:endParaRPr>
          </a:p>
          <a:p>
            <a:pPr algn="ctr"/>
            <a:endParaRPr lang="es-ES" dirty="0" smtClean="0">
              <a:latin typeface="Calibri" panose="020F0502020204030204" pitchFamily="34" charset="0"/>
              <a:ea typeface="+mn-ea"/>
              <a:cs typeface="+mn-cs"/>
            </a:endParaRPr>
          </a:p>
          <a:p>
            <a:pPr algn="ctr"/>
            <a:r>
              <a:rPr lang="es-ES" dirty="0" smtClean="0">
                <a:latin typeface="Calibri" panose="020F0502020204030204" pitchFamily="34" charset="0"/>
                <a:ea typeface="+mn-ea"/>
                <a:cs typeface="+mn-cs"/>
              </a:rPr>
              <a:t>Ficha Técnica</a:t>
            </a:r>
            <a:endParaRPr lang="es-ES" dirty="0">
              <a:latin typeface="Calibri" panose="020F0502020204030204" pitchFamily="34" charset="0"/>
              <a:ea typeface="+mn-ea"/>
              <a:cs typeface="+mn-cs"/>
            </a:endParaRPr>
          </a:p>
          <a:p>
            <a:pPr algn="ctr"/>
            <a:endParaRPr lang="es-ES" dirty="0">
              <a:latin typeface="Calibri" panose="020F0502020204030204" pitchFamily="34" charset="0"/>
              <a:ea typeface="+mn-ea"/>
              <a:cs typeface="+mn-cs"/>
            </a:endParaRPr>
          </a:p>
          <a:p>
            <a:pPr algn="ctr"/>
            <a:endParaRPr lang="es-ES" dirty="0"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8" name="Grupo 1"/>
          <p:cNvGrpSpPr/>
          <p:nvPr/>
        </p:nvGrpSpPr>
        <p:grpSpPr>
          <a:xfrm>
            <a:off x="687841" y="1979504"/>
            <a:ext cx="8136904" cy="4113791"/>
            <a:chOff x="783771" y="1479583"/>
            <a:chExt cx="11294474" cy="4449582"/>
          </a:xfrm>
        </p:grpSpPr>
        <p:sp>
          <p:nvSpPr>
            <p:cNvPr id="9" name="Rectángulo redondeado 47">
              <a:extLst>
                <a:ext uri="{FF2B5EF4-FFF2-40B4-BE49-F238E27FC236}">
                  <a16:creationId xmlns:a16="http://schemas.microsoft.com/office/drawing/2014/main" id="{F8DA6C44-5AF9-40DF-9E2B-C1B4D0F6A084}"/>
                </a:ext>
              </a:extLst>
            </p:cNvPr>
            <p:cNvSpPr/>
            <p:nvPr/>
          </p:nvSpPr>
          <p:spPr>
            <a:xfrm>
              <a:off x="1035754" y="1494290"/>
              <a:ext cx="3245354" cy="493200"/>
            </a:xfrm>
            <a:prstGeom prst="roundRect">
              <a:avLst>
                <a:gd name="adj" fmla="val 1552"/>
              </a:avLst>
            </a:prstGeom>
            <a:ln/>
          </p:spPr>
          <p:style>
            <a:lnRef idx="1">
              <a:schemeClr val="accent6"/>
            </a:lnRef>
            <a:fillRef idx="1002">
              <a:schemeClr val="lt1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" name="Rectángulo redondeado 47">
              <a:extLst>
                <a:ext uri="{FF2B5EF4-FFF2-40B4-BE49-F238E27FC236}">
                  <a16:creationId xmlns:a16="http://schemas.microsoft.com/office/drawing/2014/main" id="{6FBB7A28-FA63-4F35-8AEC-B69E167CFBA5}"/>
                </a:ext>
              </a:extLst>
            </p:cNvPr>
            <p:cNvSpPr/>
            <p:nvPr/>
          </p:nvSpPr>
          <p:spPr>
            <a:xfrm>
              <a:off x="4806848" y="1479583"/>
              <a:ext cx="7111842" cy="493200"/>
            </a:xfrm>
            <a:prstGeom prst="roundRect">
              <a:avLst>
                <a:gd name="adj" fmla="val 1552"/>
              </a:avLst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" name="Freeform 21">
              <a:extLst>
                <a:ext uri="{FF2B5EF4-FFF2-40B4-BE49-F238E27FC236}">
                  <a16:creationId xmlns:a16="http://schemas.microsoft.com/office/drawing/2014/main" id="{223CD471-7A3C-4F84-87DB-D510F196EC0F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4391477" y="1615144"/>
              <a:ext cx="322783" cy="268629"/>
            </a:xfrm>
            <a:custGeom>
              <a:avLst/>
              <a:gdLst>
                <a:gd name="T0" fmla="*/ 2147483647 w 286"/>
                <a:gd name="T1" fmla="*/ 2147483647 h 347"/>
                <a:gd name="T2" fmla="*/ 2147483647 w 286"/>
                <a:gd name="T3" fmla="*/ 2147483647 h 347"/>
                <a:gd name="T4" fmla="*/ 2147483647 w 286"/>
                <a:gd name="T5" fmla="*/ 2147483647 h 347"/>
                <a:gd name="T6" fmla="*/ 2147483647 w 286"/>
                <a:gd name="T7" fmla="*/ 2147483647 h 347"/>
                <a:gd name="T8" fmla="*/ 2147483647 w 286"/>
                <a:gd name="T9" fmla="*/ 2147483647 h 347"/>
                <a:gd name="T10" fmla="*/ 2147483647 w 286"/>
                <a:gd name="T11" fmla="*/ 2147483647 h 347"/>
                <a:gd name="T12" fmla="*/ 2147483647 w 286"/>
                <a:gd name="T13" fmla="*/ 2147483647 h 347"/>
                <a:gd name="T14" fmla="*/ 2147483647 w 286"/>
                <a:gd name="T15" fmla="*/ 2147483647 h 3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6"/>
                <a:gd name="T25" fmla="*/ 0 h 347"/>
                <a:gd name="T26" fmla="*/ 286 w 286"/>
                <a:gd name="T27" fmla="*/ 347 h 34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6" h="347">
                  <a:moveTo>
                    <a:pt x="98" y="30"/>
                  </a:moveTo>
                  <a:cubicBezTo>
                    <a:pt x="83" y="60"/>
                    <a:pt x="113" y="181"/>
                    <a:pt x="98" y="211"/>
                  </a:cubicBezTo>
                  <a:cubicBezTo>
                    <a:pt x="83" y="241"/>
                    <a:pt x="0" y="188"/>
                    <a:pt x="7" y="211"/>
                  </a:cubicBezTo>
                  <a:cubicBezTo>
                    <a:pt x="14" y="234"/>
                    <a:pt x="98" y="347"/>
                    <a:pt x="143" y="347"/>
                  </a:cubicBezTo>
                  <a:cubicBezTo>
                    <a:pt x="188" y="347"/>
                    <a:pt x="272" y="234"/>
                    <a:pt x="279" y="211"/>
                  </a:cubicBezTo>
                  <a:cubicBezTo>
                    <a:pt x="286" y="188"/>
                    <a:pt x="203" y="241"/>
                    <a:pt x="188" y="211"/>
                  </a:cubicBezTo>
                  <a:cubicBezTo>
                    <a:pt x="173" y="181"/>
                    <a:pt x="203" y="60"/>
                    <a:pt x="188" y="30"/>
                  </a:cubicBezTo>
                  <a:cubicBezTo>
                    <a:pt x="173" y="0"/>
                    <a:pt x="113" y="0"/>
                    <a:pt x="98" y="30"/>
                  </a:cubicBezTo>
                  <a:close/>
                </a:path>
              </a:pathLst>
            </a:custGeom>
            <a:solidFill>
              <a:srgbClr val="006699"/>
            </a:solidFill>
            <a:ln w="25400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CO" dirty="0">
                <a:latin typeface="Calibri" panose="020F0502020204030204" pitchFamily="34" charset="0"/>
              </a:endParaRPr>
            </a:p>
          </p:txBody>
        </p:sp>
        <p:sp>
          <p:nvSpPr>
            <p:cNvPr id="12" name="1 Título">
              <a:extLst>
                <a:ext uri="{FF2B5EF4-FFF2-40B4-BE49-F238E27FC236}">
                  <a16:creationId xmlns:a16="http://schemas.microsoft.com/office/drawing/2014/main" id="{7121BBD0-0718-4513-B3F7-C49232E36BD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83771" y="1529906"/>
              <a:ext cx="3497338" cy="39255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rtlCol="0" anchor="ctr">
              <a:spAutoFit/>
            </a:bodyPr>
            <a:lstStyle>
              <a:defPPr>
                <a:defRPr lang="es-CO"/>
              </a:defPPr>
              <a:lvl1pPr>
                <a:defRPr sz="2400">
                  <a:solidFill>
                    <a:schemeClr val="tx2">
                      <a:lumMod val="75000"/>
                    </a:schemeClr>
                  </a:solidFill>
                  <a:latin typeface="Trebuchet MS" pitchFamily="34" charset="0"/>
                </a:defRPr>
              </a:lvl1pPr>
            </a:lstStyle>
            <a:p>
              <a:pPr algn="ctr"/>
              <a:r>
                <a:rPr lang="es-CO" sz="1600" b="1" dirty="0">
                  <a:solidFill>
                    <a:schemeClr val="tx1"/>
                  </a:solidFill>
                  <a:latin typeface="Calibri" panose="020F0502020204030204" pitchFamily="34" charset="0"/>
                </a:rPr>
                <a:t>METODOLOGÍA</a:t>
              </a:r>
            </a:p>
          </p:txBody>
        </p:sp>
        <p:sp>
          <p:nvSpPr>
            <p:cNvPr id="13" name="27 Rectángulo">
              <a:extLst>
                <a:ext uri="{FF2B5EF4-FFF2-40B4-BE49-F238E27FC236}">
                  <a16:creationId xmlns:a16="http://schemas.microsoft.com/office/drawing/2014/main" id="{0D5E0349-7DE7-4DE6-A53E-E2FC695692D4}"/>
                </a:ext>
              </a:extLst>
            </p:cNvPr>
            <p:cNvSpPr/>
            <p:nvPr/>
          </p:nvSpPr>
          <p:spPr>
            <a:xfrm>
              <a:off x="4806849" y="1541517"/>
              <a:ext cx="7111842" cy="369332"/>
            </a:xfrm>
            <a:prstGeom prst="rect">
              <a:avLst/>
            </a:prstGeom>
            <a:ln>
              <a:noFill/>
            </a:ln>
          </p:spPr>
          <p:txBody>
            <a:bodyPr wrap="square" anchor="ctr">
              <a:spAutoFit/>
            </a:bodyPr>
            <a:lstStyle/>
            <a:p>
              <a:pPr fontAlgn="t"/>
              <a:r>
                <a:rPr lang="es-CO" sz="1600" dirty="0">
                  <a:latin typeface="Calibri" panose="020F0502020204030204" pitchFamily="34" charset="0"/>
                </a:rPr>
                <a:t>Cuantitativa</a:t>
              </a:r>
            </a:p>
          </p:txBody>
        </p:sp>
        <p:sp>
          <p:nvSpPr>
            <p:cNvPr id="14" name="Rectángulo redondeado 47">
              <a:extLst>
                <a:ext uri="{FF2B5EF4-FFF2-40B4-BE49-F238E27FC236}">
                  <a16:creationId xmlns:a16="http://schemas.microsoft.com/office/drawing/2014/main" id="{BAB74A91-DDB4-4BE6-9C21-FF48EF0B470E}"/>
                </a:ext>
              </a:extLst>
            </p:cNvPr>
            <p:cNvSpPr/>
            <p:nvPr/>
          </p:nvSpPr>
          <p:spPr>
            <a:xfrm>
              <a:off x="1035754" y="2974766"/>
              <a:ext cx="3245354" cy="493200"/>
            </a:xfrm>
            <a:prstGeom prst="roundRect">
              <a:avLst>
                <a:gd name="adj" fmla="val 1552"/>
              </a:avLst>
            </a:prstGeom>
            <a:solidFill>
              <a:schemeClr val="accent2">
                <a:lumMod val="60000"/>
                <a:lumOff val="40000"/>
                <a:alpha val="1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" name="Rectángulo redondeado 47">
              <a:extLst>
                <a:ext uri="{FF2B5EF4-FFF2-40B4-BE49-F238E27FC236}">
                  <a16:creationId xmlns:a16="http://schemas.microsoft.com/office/drawing/2014/main" id="{9697F48A-A277-468B-9B73-D7CE0256C2CA}"/>
                </a:ext>
              </a:extLst>
            </p:cNvPr>
            <p:cNvSpPr/>
            <p:nvPr/>
          </p:nvSpPr>
          <p:spPr>
            <a:xfrm>
              <a:off x="4806849" y="2960059"/>
              <a:ext cx="7271396" cy="493200"/>
            </a:xfrm>
            <a:prstGeom prst="roundRect">
              <a:avLst>
                <a:gd name="adj" fmla="val 1552"/>
              </a:avLst>
            </a:prstGeom>
            <a:solidFill>
              <a:schemeClr val="accent2">
                <a:lumMod val="60000"/>
                <a:lumOff val="40000"/>
                <a:alpha val="1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" name="Freeform 21">
              <a:extLst>
                <a:ext uri="{FF2B5EF4-FFF2-40B4-BE49-F238E27FC236}">
                  <a16:creationId xmlns:a16="http://schemas.microsoft.com/office/drawing/2014/main" id="{88B40D68-2F74-41E6-920C-0809478C8F40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4391477" y="3095620"/>
              <a:ext cx="322783" cy="268629"/>
            </a:xfrm>
            <a:custGeom>
              <a:avLst/>
              <a:gdLst>
                <a:gd name="T0" fmla="*/ 2147483647 w 286"/>
                <a:gd name="T1" fmla="*/ 2147483647 h 347"/>
                <a:gd name="T2" fmla="*/ 2147483647 w 286"/>
                <a:gd name="T3" fmla="*/ 2147483647 h 347"/>
                <a:gd name="T4" fmla="*/ 2147483647 w 286"/>
                <a:gd name="T5" fmla="*/ 2147483647 h 347"/>
                <a:gd name="T6" fmla="*/ 2147483647 w 286"/>
                <a:gd name="T7" fmla="*/ 2147483647 h 347"/>
                <a:gd name="T8" fmla="*/ 2147483647 w 286"/>
                <a:gd name="T9" fmla="*/ 2147483647 h 347"/>
                <a:gd name="T10" fmla="*/ 2147483647 w 286"/>
                <a:gd name="T11" fmla="*/ 2147483647 h 347"/>
                <a:gd name="T12" fmla="*/ 2147483647 w 286"/>
                <a:gd name="T13" fmla="*/ 2147483647 h 347"/>
                <a:gd name="T14" fmla="*/ 2147483647 w 286"/>
                <a:gd name="T15" fmla="*/ 2147483647 h 3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6"/>
                <a:gd name="T25" fmla="*/ 0 h 347"/>
                <a:gd name="T26" fmla="*/ 286 w 286"/>
                <a:gd name="T27" fmla="*/ 347 h 34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6" h="347">
                  <a:moveTo>
                    <a:pt x="98" y="30"/>
                  </a:moveTo>
                  <a:cubicBezTo>
                    <a:pt x="83" y="60"/>
                    <a:pt x="113" y="181"/>
                    <a:pt x="98" y="211"/>
                  </a:cubicBezTo>
                  <a:cubicBezTo>
                    <a:pt x="83" y="241"/>
                    <a:pt x="0" y="188"/>
                    <a:pt x="7" y="211"/>
                  </a:cubicBezTo>
                  <a:cubicBezTo>
                    <a:pt x="14" y="234"/>
                    <a:pt x="98" y="347"/>
                    <a:pt x="143" y="347"/>
                  </a:cubicBezTo>
                  <a:cubicBezTo>
                    <a:pt x="188" y="347"/>
                    <a:pt x="272" y="234"/>
                    <a:pt x="279" y="211"/>
                  </a:cubicBezTo>
                  <a:cubicBezTo>
                    <a:pt x="286" y="188"/>
                    <a:pt x="203" y="241"/>
                    <a:pt x="188" y="211"/>
                  </a:cubicBezTo>
                  <a:cubicBezTo>
                    <a:pt x="173" y="181"/>
                    <a:pt x="203" y="60"/>
                    <a:pt x="188" y="30"/>
                  </a:cubicBezTo>
                  <a:cubicBezTo>
                    <a:pt x="173" y="0"/>
                    <a:pt x="113" y="0"/>
                    <a:pt x="98" y="30"/>
                  </a:cubicBezTo>
                  <a:close/>
                </a:path>
              </a:pathLst>
            </a:custGeom>
            <a:solidFill>
              <a:srgbClr val="006699"/>
            </a:solidFill>
            <a:ln w="25400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CO" dirty="0">
                <a:latin typeface="Calibri" panose="020F0502020204030204" pitchFamily="34" charset="0"/>
              </a:endParaRPr>
            </a:p>
          </p:txBody>
        </p:sp>
        <p:sp>
          <p:nvSpPr>
            <p:cNvPr id="17" name="1 Título">
              <a:extLst>
                <a:ext uri="{FF2B5EF4-FFF2-40B4-BE49-F238E27FC236}">
                  <a16:creationId xmlns:a16="http://schemas.microsoft.com/office/drawing/2014/main" id="{1CF108C5-5A0C-42EC-8B90-DCB85CD3C34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35754" y="3010381"/>
              <a:ext cx="3245353" cy="392557"/>
            </a:xfrm>
            <a:prstGeom prst="rect">
              <a:avLst/>
            </a:prstGeom>
            <a:ln/>
            <a:extLst/>
          </p:spPr>
          <p:style>
            <a:lnRef idx="1">
              <a:schemeClr val="accent6"/>
            </a:lnRef>
            <a:fillRef idx="1002">
              <a:schemeClr val="lt1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s-CO"/>
              </a:defPPr>
              <a:lvl1pPr algn="ctr">
                <a:defRPr sz="1600" b="1">
                  <a:latin typeface="Calibri" panose="020F0502020204030204" pitchFamily="34" charset="0"/>
                </a:defRPr>
              </a:lvl1pPr>
            </a:lstStyle>
            <a:p>
              <a:r>
                <a:rPr lang="es-CO" dirty="0"/>
                <a:t>POBLACIÓN</a:t>
              </a:r>
            </a:p>
          </p:txBody>
        </p:sp>
        <p:sp>
          <p:nvSpPr>
            <p:cNvPr id="18" name="27 Rectángulo">
              <a:extLst>
                <a:ext uri="{FF2B5EF4-FFF2-40B4-BE49-F238E27FC236}">
                  <a16:creationId xmlns:a16="http://schemas.microsoft.com/office/drawing/2014/main" id="{444A94FC-2E3C-40C5-BFC9-F60A733C277C}"/>
                </a:ext>
              </a:extLst>
            </p:cNvPr>
            <p:cNvSpPr/>
            <p:nvPr/>
          </p:nvSpPr>
          <p:spPr>
            <a:xfrm>
              <a:off x="4806848" y="2828087"/>
              <a:ext cx="7111842" cy="699088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s-CO" sz="1600" dirty="0">
                  <a:solidFill>
                    <a:schemeClr val="dk1"/>
                  </a:solidFill>
                  <a:latin typeface="Calibri" panose="020F0502020204030204" pitchFamily="34" charset="0"/>
                </a:rPr>
                <a:t>1.170 encuestas a personas naturales y  jurídicas que se relacionan con el Ministerio de Minas y Energía </a:t>
              </a:r>
            </a:p>
          </p:txBody>
        </p:sp>
        <p:sp>
          <p:nvSpPr>
            <p:cNvPr id="19" name="Rectángulo redondeado 47">
              <a:extLst>
                <a:ext uri="{FF2B5EF4-FFF2-40B4-BE49-F238E27FC236}">
                  <a16:creationId xmlns:a16="http://schemas.microsoft.com/office/drawing/2014/main" id="{EE5B0448-97FB-47A1-8CA7-679BFF20BA71}"/>
                </a:ext>
              </a:extLst>
            </p:cNvPr>
            <p:cNvSpPr/>
            <p:nvPr/>
          </p:nvSpPr>
          <p:spPr>
            <a:xfrm>
              <a:off x="1035754" y="3789369"/>
              <a:ext cx="3245354" cy="493200"/>
            </a:xfrm>
            <a:prstGeom prst="roundRect">
              <a:avLst>
                <a:gd name="adj" fmla="val 1552"/>
              </a:avLst>
            </a:prstGeom>
            <a:solidFill>
              <a:schemeClr val="accent2">
                <a:lumMod val="60000"/>
                <a:lumOff val="40000"/>
                <a:alpha val="1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" name="Rectángulo redondeado 47">
              <a:extLst>
                <a:ext uri="{FF2B5EF4-FFF2-40B4-BE49-F238E27FC236}">
                  <a16:creationId xmlns:a16="http://schemas.microsoft.com/office/drawing/2014/main" id="{21CD982B-3155-47E2-9D0A-1309A255339B}"/>
                </a:ext>
              </a:extLst>
            </p:cNvPr>
            <p:cNvSpPr/>
            <p:nvPr/>
          </p:nvSpPr>
          <p:spPr>
            <a:xfrm>
              <a:off x="4806849" y="3774662"/>
              <a:ext cx="7271396" cy="493200"/>
            </a:xfrm>
            <a:prstGeom prst="roundRect">
              <a:avLst>
                <a:gd name="adj" fmla="val 1552"/>
              </a:avLst>
            </a:prstGeom>
            <a:solidFill>
              <a:schemeClr val="accent2">
                <a:lumMod val="60000"/>
                <a:lumOff val="40000"/>
                <a:alpha val="1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D66A9A49-9B21-4228-A3C0-9B3A28C5714A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4391477" y="3910223"/>
              <a:ext cx="322783" cy="268629"/>
            </a:xfrm>
            <a:custGeom>
              <a:avLst/>
              <a:gdLst>
                <a:gd name="T0" fmla="*/ 2147483647 w 286"/>
                <a:gd name="T1" fmla="*/ 2147483647 h 347"/>
                <a:gd name="T2" fmla="*/ 2147483647 w 286"/>
                <a:gd name="T3" fmla="*/ 2147483647 h 347"/>
                <a:gd name="T4" fmla="*/ 2147483647 w 286"/>
                <a:gd name="T5" fmla="*/ 2147483647 h 347"/>
                <a:gd name="T6" fmla="*/ 2147483647 w 286"/>
                <a:gd name="T7" fmla="*/ 2147483647 h 347"/>
                <a:gd name="T8" fmla="*/ 2147483647 w 286"/>
                <a:gd name="T9" fmla="*/ 2147483647 h 347"/>
                <a:gd name="T10" fmla="*/ 2147483647 w 286"/>
                <a:gd name="T11" fmla="*/ 2147483647 h 347"/>
                <a:gd name="T12" fmla="*/ 2147483647 w 286"/>
                <a:gd name="T13" fmla="*/ 2147483647 h 347"/>
                <a:gd name="T14" fmla="*/ 2147483647 w 286"/>
                <a:gd name="T15" fmla="*/ 2147483647 h 3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6"/>
                <a:gd name="T25" fmla="*/ 0 h 347"/>
                <a:gd name="T26" fmla="*/ 286 w 286"/>
                <a:gd name="T27" fmla="*/ 347 h 34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6" h="347">
                  <a:moveTo>
                    <a:pt x="98" y="30"/>
                  </a:moveTo>
                  <a:cubicBezTo>
                    <a:pt x="83" y="60"/>
                    <a:pt x="113" y="181"/>
                    <a:pt x="98" y="211"/>
                  </a:cubicBezTo>
                  <a:cubicBezTo>
                    <a:pt x="83" y="241"/>
                    <a:pt x="0" y="188"/>
                    <a:pt x="7" y="211"/>
                  </a:cubicBezTo>
                  <a:cubicBezTo>
                    <a:pt x="14" y="234"/>
                    <a:pt x="98" y="347"/>
                    <a:pt x="143" y="347"/>
                  </a:cubicBezTo>
                  <a:cubicBezTo>
                    <a:pt x="188" y="347"/>
                    <a:pt x="272" y="234"/>
                    <a:pt x="279" y="211"/>
                  </a:cubicBezTo>
                  <a:cubicBezTo>
                    <a:pt x="286" y="188"/>
                    <a:pt x="203" y="241"/>
                    <a:pt x="188" y="211"/>
                  </a:cubicBezTo>
                  <a:cubicBezTo>
                    <a:pt x="173" y="181"/>
                    <a:pt x="203" y="60"/>
                    <a:pt x="188" y="30"/>
                  </a:cubicBezTo>
                  <a:cubicBezTo>
                    <a:pt x="173" y="0"/>
                    <a:pt x="113" y="0"/>
                    <a:pt x="98" y="30"/>
                  </a:cubicBezTo>
                  <a:close/>
                </a:path>
              </a:pathLst>
            </a:custGeom>
            <a:solidFill>
              <a:srgbClr val="006699"/>
            </a:solidFill>
            <a:ln w="25400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CO" dirty="0">
                <a:latin typeface="Calibri" panose="020F0502020204030204" pitchFamily="34" charset="0"/>
              </a:endParaRPr>
            </a:p>
          </p:txBody>
        </p:sp>
        <p:sp>
          <p:nvSpPr>
            <p:cNvPr id="22" name="1 Título">
              <a:extLst>
                <a:ext uri="{FF2B5EF4-FFF2-40B4-BE49-F238E27FC236}">
                  <a16:creationId xmlns:a16="http://schemas.microsoft.com/office/drawing/2014/main" id="{811E5AC2-D49A-462B-9792-3BD6E1190BA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35754" y="3836597"/>
              <a:ext cx="3245354" cy="369332"/>
            </a:xfrm>
            <a:prstGeom prst="rect">
              <a:avLst/>
            </a:prstGeom>
            <a:ln/>
            <a:extLst/>
          </p:spPr>
          <p:style>
            <a:lnRef idx="1">
              <a:schemeClr val="accent6"/>
            </a:lnRef>
            <a:fillRef idx="1002">
              <a:schemeClr val="lt1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s-CO"/>
              </a:defPPr>
              <a:lvl1pPr algn="ctr">
                <a:defRPr sz="1600" b="1">
                  <a:solidFill>
                    <a:schemeClr val="dk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es-CO" dirty="0"/>
                <a:t>MUESTREO</a:t>
              </a:r>
            </a:p>
          </p:txBody>
        </p:sp>
        <p:sp>
          <p:nvSpPr>
            <p:cNvPr id="23" name="27 Rectángulo">
              <a:extLst>
                <a:ext uri="{FF2B5EF4-FFF2-40B4-BE49-F238E27FC236}">
                  <a16:creationId xmlns:a16="http://schemas.microsoft.com/office/drawing/2014/main" id="{8153729D-2E64-45F9-BFDD-E2BABE465EF2}"/>
                </a:ext>
              </a:extLst>
            </p:cNvPr>
            <p:cNvSpPr/>
            <p:nvPr/>
          </p:nvSpPr>
          <p:spPr>
            <a:xfrm>
              <a:off x="4806848" y="3706903"/>
              <a:ext cx="7111842" cy="675268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s-CO" sz="1600" dirty="0">
                  <a:solidFill>
                    <a:schemeClr val="dk1"/>
                  </a:solidFill>
                  <a:latin typeface="Calibri" panose="020F0502020204030204" pitchFamily="34" charset="0"/>
                </a:rPr>
                <a:t>Aleatorio simple, teniendo como marco muestral las bases de datos provistas  por el Ministerio de Minas y Energía</a:t>
              </a:r>
            </a:p>
          </p:txBody>
        </p:sp>
        <p:sp>
          <p:nvSpPr>
            <p:cNvPr id="24" name="Rectángulo redondeado 47">
              <a:extLst>
                <a:ext uri="{FF2B5EF4-FFF2-40B4-BE49-F238E27FC236}">
                  <a16:creationId xmlns:a16="http://schemas.microsoft.com/office/drawing/2014/main" id="{A4A274D1-547E-4F3F-BA04-AD46F0374CCA}"/>
                </a:ext>
              </a:extLst>
            </p:cNvPr>
            <p:cNvSpPr/>
            <p:nvPr/>
          </p:nvSpPr>
          <p:spPr>
            <a:xfrm>
              <a:off x="1035754" y="4565171"/>
              <a:ext cx="3245354" cy="493200"/>
            </a:xfrm>
            <a:prstGeom prst="roundRect">
              <a:avLst>
                <a:gd name="adj" fmla="val 1552"/>
              </a:avLst>
            </a:prstGeom>
            <a:solidFill>
              <a:schemeClr val="accent2">
                <a:lumMod val="60000"/>
                <a:lumOff val="40000"/>
                <a:alpha val="1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" name="Rectángulo redondeado 47">
              <a:extLst>
                <a:ext uri="{FF2B5EF4-FFF2-40B4-BE49-F238E27FC236}">
                  <a16:creationId xmlns:a16="http://schemas.microsoft.com/office/drawing/2014/main" id="{F40701C3-7665-457A-9B86-926BA20D4A80}"/>
                </a:ext>
              </a:extLst>
            </p:cNvPr>
            <p:cNvSpPr/>
            <p:nvPr/>
          </p:nvSpPr>
          <p:spPr>
            <a:xfrm>
              <a:off x="4806849" y="4550464"/>
              <a:ext cx="7271396" cy="493200"/>
            </a:xfrm>
            <a:prstGeom prst="roundRect">
              <a:avLst>
                <a:gd name="adj" fmla="val 1552"/>
              </a:avLst>
            </a:prstGeom>
            <a:solidFill>
              <a:schemeClr val="accent2">
                <a:lumMod val="60000"/>
                <a:lumOff val="40000"/>
                <a:alpha val="1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84F366EF-A6DE-44D3-B164-7D85FB45BF02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4391477" y="4686025"/>
              <a:ext cx="322783" cy="268629"/>
            </a:xfrm>
            <a:custGeom>
              <a:avLst/>
              <a:gdLst>
                <a:gd name="T0" fmla="*/ 2147483647 w 286"/>
                <a:gd name="T1" fmla="*/ 2147483647 h 347"/>
                <a:gd name="T2" fmla="*/ 2147483647 w 286"/>
                <a:gd name="T3" fmla="*/ 2147483647 h 347"/>
                <a:gd name="T4" fmla="*/ 2147483647 w 286"/>
                <a:gd name="T5" fmla="*/ 2147483647 h 347"/>
                <a:gd name="T6" fmla="*/ 2147483647 w 286"/>
                <a:gd name="T7" fmla="*/ 2147483647 h 347"/>
                <a:gd name="T8" fmla="*/ 2147483647 w 286"/>
                <a:gd name="T9" fmla="*/ 2147483647 h 347"/>
                <a:gd name="T10" fmla="*/ 2147483647 w 286"/>
                <a:gd name="T11" fmla="*/ 2147483647 h 347"/>
                <a:gd name="T12" fmla="*/ 2147483647 w 286"/>
                <a:gd name="T13" fmla="*/ 2147483647 h 347"/>
                <a:gd name="T14" fmla="*/ 2147483647 w 286"/>
                <a:gd name="T15" fmla="*/ 2147483647 h 3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6"/>
                <a:gd name="T25" fmla="*/ 0 h 347"/>
                <a:gd name="T26" fmla="*/ 286 w 286"/>
                <a:gd name="T27" fmla="*/ 347 h 34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6" h="347">
                  <a:moveTo>
                    <a:pt x="98" y="30"/>
                  </a:moveTo>
                  <a:cubicBezTo>
                    <a:pt x="83" y="60"/>
                    <a:pt x="113" y="181"/>
                    <a:pt x="98" y="211"/>
                  </a:cubicBezTo>
                  <a:cubicBezTo>
                    <a:pt x="83" y="241"/>
                    <a:pt x="0" y="188"/>
                    <a:pt x="7" y="211"/>
                  </a:cubicBezTo>
                  <a:cubicBezTo>
                    <a:pt x="14" y="234"/>
                    <a:pt x="98" y="347"/>
                    <a:pt x="143" y="347"/>
                  </a:cubicBezTo>
                  <a:cubicBezTo>
                    <a:pt x="188" y="347"/>
                    <a:pt x="272" y="234"/>
                    <a:pt x="279" y="211"/>
                  </a:cubicBezTo>
                  <a:cubicBezTo>
                    <a:pt x="286" y="188"/>
                    <a:pt x="203" y="241"/>
                    <a:pt x="188" y="211"/>
                  </a:cubicBezTo>
                  <a:cubicBezTo>
                    <a:pt x="173" y="181"/>
                    <a:pt x="203" y="60"/>
                    <a:pt x="188" y="30"/>
                  </a:cubicBezTo>
                  <a:cubicBezTo>
                    <a:pt x="173" y="0"/>
                    <a:pt x="113" y="0"/>
                    <a:pt x="98" y="30"/>
                  </a:cubicBezTo>
                  <a:close/>
                </a:path>
              </a:pathLst>
            </a:custGeom>
            <a:solidFill>
              <a:srgbClr val="006699"/>
            </a:solidFill>
            <a:ln w="25400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CO" dirty="0">
                <a:latin typeface="Calibri" panose="020F0502020204030204" pitchFamily="34" charset="0"/>
              </a:endParaRPr>
            </a:p>
          </p:txBody>
        </p:sp>
        <p:sp>
          <p:nvSpPr>
            <p:cNvPr id="27" name="1 Título">
              <a:extLst>
                <a:ext uri="{FF2B5EF4-FFF2-40B4-BE49-F238E27FC236}">
                  <a16:creationId xmlns:a16="http://schemas.microsoft.com/office/drawing/2014/main" id="{00D11E04-2286-4C95-A302-20604C4FD69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35754" y="4458039"/>
              <a:ext cx="3245354" cy="678053"/>
            </a:xfrm>
            <a:prstGeom prst="rect">
              <a:avLst/>
            </a:prstGeom>
            <a:ln/>
            <a:extLst/>
          </p:spPr>
          <p:style>
            <a:lnRef idx="1">
              <a:schemeClr val="accent6"/>
            </a:lnRef>
            <a:fillRef idx="1002">
              <a:schemeClr val="lt1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s-CO"/>
              </a:defPPr>
              <a:lvl1pPr algn="ctr">
                <a:defRPr sz="1600" b="1">
                  <a:solidFill>
                    <a:schemeClr val="dk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es-CO" dirty="0"/>
                <a:t>INSTRUMENTO DE  RECOLECCIÓN</a:t>
              </a:r>
            </a:p>
          </p:txBody>
        </p:sp>
        <p:sp>
          <p:nvSpPr>
            <p:cNvPr id="28" name="27 Rectángulo">
              <a:extLst>
                <a:ext uri="{FF2B5EF4-FFF2-40B4-BE49-F238E27FC236}">
                  <a16:creationId xmlns:a16="http://schemas.microsoft.com/office/drawing/2014/main" id="{E5F2A6EC-A2F9-4A21-AFCD-B6E19B57358E}"/>
                </a:ext>
              </a:extLst>
            </p:cNvPr>
            <p:cNvSpPr/>
            <p:nvPr/>
          </p:nvSpPr>
          <p:spPr>
            <a:xfrm>
              <a:off x="4806848" y="4613969"/>
              <a:ext cx="7111842" cy="429694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s-CO" sz="1600" dirty="0">
                  <a:solidFill>
                    <a:schemeClr val="dk1"/>
                  </a:solidFill>
                  <a:latin typeface="Calibri" panose="020F0502020204030204" pitchFamily="34" charset="0"/>
                </a:rPr>
                <a:t>Encuesta  estructurada con preguntas cerradas y abiertas</a:t>
              </a:r>
            </a:p>
          </p:txBody>
        </p:sp>
        <p:sp>
          <p:nvSpPr>
            <p:cNvPr id="29" name="Rectángulo redondeado 47">
              <a:extLst>
                <a:ext uri="{FF2B5EF4-FFF2-40B4-BE49-F238E27FC236}">
                  <a16:creationId xmlns:a16="http://schemas.microsoft.com/office/drawing/2014/main" id="{6CD86B0F-8767-4195-AFB2-4A88C7E903D7}"/>
                </a:ext>
              </a:extLst>
            </p:cNvPr>
            <p:cNvSpPr/>
            <p:nvPr/>
          </p:nvSpPr>
          <p:spPr>
            <a:xfrm>
              <a:off x="1035754" y="5358245"/>
              <a:ext cx="3245354" cy="493200"/>
            </a:xfrm>
            <a:prstGeom prst="roundRect">
              <a:avLst>
                <a:gd name="adj" fmla="val 1552"/>
              </a:avLst>
            </a:prstGeom>
            <a:solidFill>
              <a:schemeClr val="accent2">
                <a:lumMod val="60000"/>
                <a:lumOff val="40000"/>
                <a:alpha val="1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" name="Rectángulo redondeado 47">
              <a:extLst>
                <a:ext uri="{FF2B5EF4-FFF2-40B4-BE49-F238E27FC236}">
                  <a16:creationId xmlns:a16="http://schemas.microsoft.com/office/drawing/2014/main" id="{725BF6FF-F537-48F0-8EDB-E532EC98F74D}"/>
                </a:ext>
              </a:extLst>
            </p:cNvPr>
            <p:cNvSpPr/>
            <p:nvPr/>
          </p:nvSpPr>
          <p:spPr>
            <a:xfrm>
              <a:off x="4727071" y="5343538"/>
              <a:ext cx="7271397" cy="493200"/>
            </a:xfrm>
            <a:prstGeom prst="roundRect">
              <a:avLst>
                <a:gd name="adj" fmla="val 1552"/>
              </a:avLst>
            </a:prstGeom>
            <a:solidFill>
              <a:schemeClr val="accent2">
                <a:lumMod val="60000"/>
                <a:lumOff val="40000"/>
                <a:alpha val="1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263D7C4D-C754-45E3-B298-DDECDED4F9B5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4391477" y="5479099"/>
              <a:ext cx="322783" cy="268629"/>
            </a:xfrm>
            <a:custGeom>
              <a:avLst/>
              <a:gdLst>
                <a:gd name="T0" fmla="*/ 2147483647 w 286"/>
                <a:gd name="T1" fmla="*/ 2147483647 h 347"/>
                <a:gd name="T2" fmla="*/ 2147483647 w 286"/>
                <a:gd name="T3" fmla="*/ 2147483647 h 347"/>
                <a:gd name="T4" fmla="*/ 2147483647 w 286"/>
                <a:gd name="T5" fmla="*/ 2147483647 h 347"/>
                <a:gd name="T6" fmla="*/ 2147483647 w 286"/>
                <a:gd name="T7" fmla="*/ 2147483647 h 347"/>
                <a:gd name="T8" fmla="*/ 2147483647 w 286"/>
                <a:gd name="T9" fmla="*/ 2147483647 h 347"/>
                <a:gd name="T10" fmla="*/ 2147483647 w 286"/>
                <a:gd name="T11" fmla="*/ 2147483647 h 347"/>
                <a:gd name="T12" fmla="*/ 2147483647 w 286"/>
                <a:gd name="T13" fmla="*/ 2147483647 h 347"/>
                <a:gd name="T14" fmla="*/ 2147483647 w 286"/>
                <a:gd name="T15" fmla="*/ 2147483647 h 3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6"/>
                <a:gd name="T25" fmla="*/ 0 h 347"/>
                <a:gd name="T26" fmla="*/ 286 w 286"/>
                <a:gd name="T27" fmla="*/ 347 h 34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6" h="347">
                  <a:moveTo>
                    <a:pt x="98" y="30"/>
                  </a:moveTo>
                  <a:cubicBezTo>
                    <a:pt x="83" y="60"/>
                    <a:pt x="113" y="181"/>
                    <a:pt x="98" y="211"/>
                  </a:cubicBezTo>
                  <a:cubicBezTo>
                    <a:pt x="83" y="241"/>
                    <a:pt x="0" y="188"/>
                    <a:pt x="7" y="211"/>
                  </a:cubicBezTo>
                  <a:cubicBezTo>
                    <a:pt x="14" y="234"/>
                    <a:pt x="98" y="347"/>
                    <a:pt x="143" y="347"/>
                  </a:cubicBezTo>
                  <a:cubicBezTo>
                    <a:pt x="188" y="347"/>
                    <a:pt x="272" y="234"/>
                    <a:pt x="279" y="211"/>
                  </a:cubicBezTo>
                  <a:cubicBezTo>
                    <a:pt x="286" y="188"/>
                    <a:pt x="203" y="241"/>
                    <a:pt x="188" y="211"/>
                  </a:cubicBezTo>
                  <a:cubicBezTo>
                    <a:pt x="173" y="181"/>
                    <a:pt x="203" y="60"/>
                    <a:pt x="188" y="30"/>
                  </a:cubicBezTo>
                  <a:cubicBezTo>
                    <a:pt x="173" y="0"/>
                    <a:pt x="113" y="0"/>
                    <a:pt x="98" y="30"/>
                  </a:cubicBezTo>
                  <a:close/>
                </a:path>
              </a:pathLst>
            </a:custGeom>
            <a:solidFill>
              <a:srgbClr val="006699"/>
            </a:solidFill>
            <a:ln w="25400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CO" dirty="0">
                <a:latin typeface="Calibri" panose="020F0502020204030204" pitchFamily="34" charset="0"/>
              </a:endParaRPr>
            </a:p>
          </p:txBody>
        </p:sp>
        <p:sp>
          <p:nvSpPr>
            <p:cNvPr id="32" name="1 Título">
              <a:extLst>
                <a:ext uri="{FF2B5EF4-FFF2-40B4-BE49-F238E27FC236}">
                  <a16:creationId xmlns:a16="http://schemas.microsoft.com/office/drawing/2014/main" id="{AD823185-CE1A-456E-B2FA-6B77754C19D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35755" y="5251112"/>
              <a:ext cx="3245354" cy="678053"/>
            </a:xfrm>
            <a:prstGeom prst="rect">
              <a:avLst/>
            </a:prstGeom>
            <a:ln/>
            <a:extLst/>
          </p:spPr>
          <p:style>
            <a:lnRef idx="1">
              <a:schemeClr val="accent6"/>
            </a:lnRef>
            <a:fillRef idx="1002">
              <a:schemeClr val="lt1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s-CO"/>
              </a:defPPr>
              <a:lvl1pPr algn="ctr">
                <a:defRPr sz="1600" b="1">
                  <a:solidFill>
                    <a:schemeClr val="dk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es-CO" dirty="0" smtClean="0"/>
                <a:t>NIVEL DE CONFIANZA</a:t>
              </a:r>
              <a:endParaRPr lang="es-CO" dirty="0"/>
            </a:p>
          </p:txBody>
        </p:sp>
        <p:sp>
          <p:nvSpPr>
            <p:cNvPr id="33" name="Rectángulo redondeado 47">
              <a:extLst>
                <a:ext uri="{FF2B5EF4-FFF2-40B4-BE49-F238E27FC236}">
                  <a16:creationId xmlns:a16="http://schemas.microsoft.com/office/drawing/2014/main" id="{AF7C6D9C-0AEB-4AF0-89F9-C1CA54F6E4A3}"/>
                </a:ext>
              </a:extLst>
            </p:cNvPr>
            <p:cNvSpPr/>
            <p:nvPr/>
          </p:nvSpPr>
          <p:spPr>
            <a:xfrm>
              <a:off x="1035754" y="2214464"/>
              <a:ext cx="3245354" cy="493200"/>
            </a:xfrm>
            <a:prstGeom prst="roundRect">
              <a:avLst>
                <a:gd name="adj" fmla="val 1552"/>
              </a:avLst>
            </a:prstGeom>
            <a:solidFill>
              <a:schemeClr val="accent2">
                <a:lumMod val="60000"/>
                <a:lumOff val="40000"/>
                <a:alpha val="1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" name="Rectángulo redondeado 47">
              <a:extLst>
                <a:ext uri="{FF2B5EF4-FFF2-40B4-BE49-F238E27FC236}">
                  <a16:creationId xmlns:a16="http://schemas.microsoft.com/office/drawing/2014/main" id="{A253E8D2-8F37-41E5-8AE7-EE43AA09714A}"/>
                </a:ext>
              </a:extLst>
            </p:cNvPr>
            <p:cNvSpPr/>
            <p:nvPr/>
          </p:nvSpPr>
          <p:spPr>
            <a:xfrm>
              <a:off x="4806849" y="2199757"/>
              <a:ext cx="7271396" cy="493200"/>
            </a:xfrm>
            <a:prstGeom prst="roundRect">
              <a:avLst>
                <a:gd name="adj" fmla="val 1552"/>
              </a:avLst>
            </a:prstGeom>
            <a:solidFill>
              <a:schemeClr val="accent2">
                <a:lumMod val="60000"/>
                <a:lumOff val="40000"/>
                <a:alpha val="1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5" name="Freeform 21">
              <a:extLst>
                <a:ext uri="{FF2B5EF4-FFF2-40B4-BE49-F238E27FC236}">
                  <a16:creationId xmlns:a16="http://schemas.microsoft.com/office/drawing/2014/main" id="{69BA9B78-8681-403E-AD1B-3D7FFFBA0037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4391477" y="2335318"/>
              <a:ext cx="322783" cy="268629"/>
            </a:xfrm>
            <a:custGeom>
              <a:avLst/>
              <a:gdLst>
                <a:gd name="T0" fmla="*/ 2147483647 w 286"/>
                <a:gd name="T1" fmla="*/ 2147483647 h 347"/>
                <a:gd name="T2" fmla="*/ 2147483647 w 286"/>
                <a:gd name="T3" fmla="*/ 2147483647 h 347"/>
                <a:gd name="T4" fmla="*/ 2147483647 w 286"/>
                <a:gd name="T5" fmla="*/ 2147483647 h 347"/>
                <a:gd name="T6" fmla="*/ 2147483647 w 286"/>
                <a:gd name="T7" fmla="*/ 2147483647 h 347"/>
                <a:gd name="T8" fmla="*/ 2147483647 w 286"/>
                <a:gd name="T9" fmla="*/ 2147483647 h 347"/>
                <a:gd name="T10" fmla="*/ 2147483647 w 286"/>
                <a:gd name="T11" fmla="*/ 2147483647 h 347"/>
                <a:gd name="T12" fmla="*/ 2147483647 w 286"/>
                <a:gd name="T13" fmla="*/ 2147483647 h 347"/>
                <a:gd name="T14" fmla="*/ 2147483647 w 286"/>
                <a:gd name="T15" fmla="*/ 2147483647 h 3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6"/>
                <a:gd name="T25" fmla="*/ 0 h 347"/>
                <a:gd name="T26" fmla="*/ 286 w 286"/>
                <a:gd name="T27" fmla="*/ 347 h 34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6" h="347">
                  <a:moveTo>
                    <a:pt x="98" y="30"/>
                  </a:moveTo>
                  <a:cubicBezTo>
                    <a:pt x="83" y="60"/>
                    <a:pt x="113" y="181"/>
                    <a:pt x="98" y="211"/>
                  </a:cubicBezTo>
                  <a:cubicBezTo>
                    <a:pt x="83" y="241"/>
                    <a:pt x="0" y="188"/>
                    <a:pt x="7" y="211"/>
                  </a:cubicBezTo>
                  <a:cubicBezTo>
                    <a:pt x="14" y="234"/>
                    <a:pt x="98" y="347"/>
                    <a:pt x="143" y="347"/>
                  </a:cubicBezTo>
                  <a:cubicBezTo>
                    <a:pt x="188" y="347"/>
                    <a:pt x="272" y="234"/>
                    <a:pt x="279" y="211"/>
                  </a:cubicBezTo>
                  <a:cubicBezTo>
                    <a:pt x="286" y="188"/>
                    <a:pt x="203" y="241"/>
                    <a:pt x="188" y="211"/>
                  </a:cubicBezTo>
                  <a:cubicBezTo>
                    <a:pt x="173" y="181"/>
                    <a:pt x="203" y="60"/>
                    <a:pt x="188" y="30"/>
                  </a:cubicBezTo>
                  <a:cubicBezTo>
                    <a:pt x="173" y="0"/>
                    <a:pt x="113" y="0"/>
                    <a:pt x="98" y="30"/>
                  </a:cubicBezTo>
                  <a:close/>
                </a:path>
              </a:pathLst>
            </a:custGeom>
            <a:solidFill>
              <a:srgbClr val="006699"/>
            </a:solidFill>
            <a:ln w="25400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CO" dirty="0">
                <a:latin typeface="Calibri" panose="020F0502020204030204" pitchFamily="34" charset="0"/>
              </a:endParaRPr>
            </a:p>
          </p:txBody>
        </p:sp>
        <p:sp>
          <p:nvSpPr>
            <p:cNvPr id="36" name="1 Título">
              <a:extLst>
                <a:ext uri="{FF2B5EF4-FFF2-40B4-BE49-F238E27FC236}">
                  <a16:creationId xmlns:a16="http://schemas.microsoft.com/office/drawing/2014/main" id="{DBBEE29D-822B-47BD-A49A-DB222C52A27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35754" y="2232236"/>
              <a:ext cx="3245354" cy="428245"/>
            </a:xfrm>
            <a:prstGeom prst="rect">
              <a:avLst/>
            </a:prstGeom>
            <a:ln/>
            <a:extLst/>
          </p:spPr>
          <p:style>
            <a:lnRef idx="1">
              <a:schemeClr val="accent6"/>
            </a:lnRef>
            <a:fillRef idx="1002">
              <a:schemeClr val="lt1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s-CO"/>
              </a:defPPr>
              <a:lvl1pPr algn="ctr">
                <a:defRPr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es-CO" sz="1600" b="1" dirty="0"/>
                <a:t>TÉCNICA</a:t>
              </a:r>
            </a:p>
          </p:txBody>
        </p:sp>
        <p:sp>
          <p:nvSpPr>
            <p:cNvPr id="37" name="27 Rectángulo">
              <a:extLst>
                <a:ext uri="{FF2B5EF4-FFF2-40B4-BE49-F238E27FC236}">
                  <a16:creationId xmlns:a16="http://schemas.microsoft.com/office/drawing/2014/main" id="{EC6A3B10-9FAA-41D5-8F11-3D863AFB43C7}"/>
                </a:ext>
              </a:extLst>
            </p:cNvPr>
            <p:cNvSpPr/>
            <p:nvPr/>
          </p:nvSpPr>
          <p:spPr>
            <a:xfrm>
              <a:off x="4806848" y="2246618"/>
              <a:ext cx="7111842" cy="399479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s-CO" sz="1600" dirty="0">
                  <a:latin typeface="Calibri" panose="020F0502020204030204" pitchFamily="34" charset="0"/>
                </a:rPr>
                <a:t>Encuesta telefónica y virtual</a:t>
              </a:r>
            </a:p>
          </p:txBody>
        </p:sp>
        <p:sp>
          <p:nvSpPr>
            <p:cNvPr id="38" name="27 Rectángulo">
              <a:extLst>
                <a:ext uri="{FF2B5EF4-FFF2-40B4-BE49-F238E27FC236}">
                  <a16:creationId xmlns:a16="http://schemas.microsoft.com/office/drawing/2014/main" id="{04727F27-F4ED-4378-9D4E-8C6B8A9DD6E6}"/>
                </a:ext>
              </a:extLst>
            </p:cNvPr>
            <p:cNvSpPr/>
            <p:nvPr/>
          </p:nvSpPr>
          <p:spPr>
            <a:xfrm>
              <a:off x="4806848" y="5379230"/>
              <a:ext cx="7111842" cy="399479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/>
              <a:r>
                <a:rPr lang="es-CO" sz="1600" dirty="0">
                  <a:latin typeface="Calibri" panose="020F0502020204030204" pitchFamily="34" charset="0"/>
                </a:rPr>
                <a:t>95% y un margen de error </a:t>
              </a:r>
              <a:r>
                <a:rPr lang="es-CO" sz="1600" dirty="0" smtClean="0">
                  <a:latin typeface="Calibri" panose="020F0502020204030204" pitchFamily="34" charset="0"/>
                </a:rPr>
                <a:t>de</a:t>
              </a:r>
              <a:r>
                <a:rPr lang="es-CO" sz="1600" dirty="0" smtClean="0">
                  <a:solidFill>
                    <a:sysClr val="windowText" lastClr="000000"/>
                  </a:solidFill>
                </a:rPr>
                <a:t> </a:t>
              </a:r>
              <a:r>
                <a:rPr lang="es-CO" sz="1600" b="1" dirty="0">
                  <a:latin typeface="Calibri" panose="020F0502020204030204" pitchFamily="34" charset="0"/>
                </a:rPr>
                <a:t>2,74</a:t>
              </a:r>
              <a:r>
                <a:rPr lang="es-CO" sz="1600" b="1" dirty="0" smtClean="0">
                  <a:latin typeface="Calibri" panose="020F0502020204030204" pitchFamily="34" charset="0"/>
                </a:rPr>
                <a:t>%</a:t>
              </a:r>
              <a:endParaRPr lang="es-CO" sz="16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632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2637737"/>
            <a:ext cx="9144000" cy="131262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s-ES" dirty="0" smtClean="0"/>
              <a:t>GRACIAS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3214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08329" y="836712"/>
            <a:ext cx="8208912" cy="383952"/>
          </a:xfrm>
        </p:spPr>
        <p:txBody>
          <a:bodyPr/>
          <a:lstStyle/>
          <a:p>
            <a:r>
              <a:rPr lang="es-CO" altLang="es-CO" sz="1600" i="0" dirty="0" smtClean="0">
                <a:solidFill>
                  <a:prstClr val="white"/>
                </a:solidFill>
              </a:rPr>
              <a:t/>
            </a:r>
            <a:br>
              <a:rPr lang="es-CO" altLang="es-CO" sz="1600" i="0" dirty="0" smtClean="0">
                <a:solidFill>
                  <a:prstClr val="white"/>
                </a:solidFill>
              </a:rPr>
            </a:br>
            <a:r>
              <a:rPr lang="es-CO" dirty="0"/>
              <a:t>Escala de calificación </a:t>
            </a:r>
            <a:r>
              <a:rPr lang="es-CO" dirty="0" smtClean="0"/>
              <a:t> </a:t>
            </a:r>
            <a:r>
              <a:rPr lang="es-CO" altLang="es-CO" sz="1800" i="0" dirty="0">
                <a:solidFill>
                  <a:prstClr val="white"/>
                </a:solidFill>
              </a:rPr>
              <a:t/>
            </a:r>
            <a:br>
              <a:rPr lang="es-CO" altLang="es-CO" sz="1800" i="0" dirty="0">
                <a:solidFill>
                  <a:prstClr val="white"/>
                </a:solidFill>
              </a:rPr>
            </a:br>
            <a:endParaRPr lang="es-ES" sz="1800" dirty="0"/>
          </a:p>
        </p:txBody>
      </p:sp>
      <p:grpSp>
        <p:nvGrpSpPr>
          <p:cNvPr id="42" name="Grupo 30">
            <a:extLst>
              <a:ext uri="{FF2B5EF4-FFF2-40B4-BE49-F238E27FC236}">
                <a16:creationId xmlns:a16="http://schemas.microsoft.com/office/drawing/2014/main" id="{73C45C7C-D9FA-4741-B1F2-F66CD2981C6A}"/>
              </a:ext>
            </a:extLst>
          </p:cNvPr>
          <p:cNvGrpSpPr/>
          <p:nvPr/>
        </p:nvGrpSpPr>
        <p:grpSpPr>
          <a:xfrm>
            <a:off x="412632" y="1480552"/>
            <a:ext cx="6526342" cy="4036465"/>
            <a:chOff x="2592106" y="2196636"/>
            <a:chExt cx="5662246" cy="4163583"/>
          </a:xfrm>
        </p:grpSpPr>
        <p:sp>
          <p:nvSpPr>
            <p:cNvPr id="43" name="Rectángulo redondeado 49">
              <a:extLst>
                <a:ext uri="{FF2B5EF4-FFF2-40B4-BE49-F238E27FC236}">
                  <a16:creationId xmlns:a16="http://schemas.microsoft.com/office/drawing/2014/main" id="{B2FC79AE-FA16-4C14-9F51-6E239343355E}"/>
                </a:ext>
              </a:extLst>
            </p:cNvPr>
            <p:cNvSpPr/>
            <p:nvPr/>
          </p:nvSpPr>
          <p:spPr>
            <a:xfrm>
              <a:off x="2993441" y="2766902"/>
              <a:ext cx="2847316" cy="3593317"/>
            </a:xfrm>
            <a:prstGeom prst="roundRect">
              <a:avLst>
                <a:gd name="adj" fmla="val 2525"/>
              </a:avLst>
            </a:prstGeom>
            <a:noFill/>
            <a:ln w="127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latin typeface="Calibri" panose="020F0502020204030204" pitchFamily="34" charset="0"/>
              </a:endParaRPr>
            </a:p>
          </p:txBody>
        </p:sp>
        <p:sp>
          <p:nvSpPr>
            <p:cNvPr id="44" name="Rectángulo redondeado 48">
              <a:extLst>
                <a:ext uri="{FF2B5EF4-FFF2-40B4-BE49-F238E27FC236}">
                  <a16:creationId xmlns:a16="http://schemas.microsoft.com/office/drawing/2014/main" id="{3C3E0B14-FB11-4707-AC3B-81E9B826FBB9}"/>
                </a:ext>
              </a:extLst>
            </p:cNvPr>
            <p:cNvSpPr/>
            <p:nvPr/>
          </p:nvSpPr>
          <p:spPr>
            <a:xfrm>
              <a:off x="2993441" y="2196636"/>
              <a:ext cx="3582824" cy="468000"/>
            </a:xfrm>
            <a:prstGeom prst="roundRect">
              <a:avLst>
                <a:gd name="adj" fmla="val 17324"/>
              </a:avLst>
            </a:prstGeom>
            <a:solidFill>
              <a:schemeClr val="tx2">
                <a:lumMod val="40000"/>
                <a:lumOff val="60000"/>
              </a:schemeClr>
            </a:solidFill>
            <a:ln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latin typeface="Calibri" panose="020F0502020204030204" pitchFamily="34" charset="0"/>
              </a:endParaRPr>
            </a:p>
          </p:txBody>
        </p:sp>
        <p:sp>
          <p:nvSpPr>
            <p:cNvPr id="45" name="49 CuadroTexto">
              <a:extLst>
                <a:ext uri="{FF2B5EF4-FFF2-40B4-BE49-F238E27FC236}">
                  <a16:creationId xmlns:a16="http://schemas.microsoft.com/office/drawing/2014/main" id="{2E59B7E2-8B00-4D15-B472-97642064AB0B}"/>
                </a:ext>
              </a:extLst>
            </p:cNvPr>
            <p:cNvSpPr txBox="1"/>
            <p:nvPr/>
          </p:nvSpPr>
          <p:spPr>
            <a:xfrm>
              <a:off x="3069429" y="2212980"/>
              <a:ext cx="1357829" cy="4370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s-ES" sz="1400" b="1" dirty="0">
                  <a:latin typeface="Calibri" panose="020F0502020204030204" pitchFamily="34" charset="0"/>
                </a:rPr>
                <a:t>Escala Cuantitativa</a:t>
              </a:r>
            </a:p>
          </p:txBody>
        </p:sp>
        <p:sp>
          <p:nvSpPr>
            <p:cNvPr id="46" name="49 CuadroTexto">
              <a:extLst>
                <a:ext uri="{FF2B5EF4-FFF2-40B4-BE49-F238E27FC236}">
                  <a16:creationId xmlns:a16="http://schemas.microsoft.com/office/drawing/2014/main" id="{388372A2-C0B9-4C8B-8F03-754E0D181DD9}"/>
                </a:ext>
              </a:extLst>
            </p:cNvPr>
            <p:cNvSpPr txBox="1"/>
            <p:nvPr/>
          </p:nvSpPr>
          <p:spPr>
            <a:xfrm>
              <a:off x="4976557" y="2270544"/>
              <a:ext cx="1422726" cy="4585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s-ES" sz="1400" b="1" dirty="0">
                  <a:latin typeface="Calibri" panose="020F0502020204030204" pitchFamily="34" charset="0"/>
                </a:rPr>
                <a:t>Escala cualitativa</a:t>
              </a:r>
            </a:p>
          </p:txBody>
        </p:sp>
        <p:sp>
          <p:nvSpPr>
            <p:cNvPr id="47" name="Forma libre 15">
              <a:extLst>
                <a:ext uri="{FF2B5EF4-FFF2-40B4-BE49-F238E27FC236}">
                  <a16:creationId xmlns:a16="http://schemas.microsoft.com/office/drawing/2014/main" id="{C283AB20-7FF5-4258-B3CF-BDDBE48925C7}"/>
                </a:ext>
              </a:extLst>
            </p:cNvPr>
            <p:cNvSpPr/>
            <p:nvPr/>
          </p:nvSpPr>
          <p:spPr>
            <a:xfrm>
              <a:off x="3903639" y="2887595"/>
              <a:ext cx="1764000" cy="432000"/>
            </a:xfrm>
            <a:custGeom>
              <a:avLst/>
              <a:gdLst>
                <a:gd name="connsiteX0" fmla="*/ 0 w 2603607"/>
                <a:gd name="connsiteY0" fmla="*/ 63961 h 383760"/>
                <a:gd name="connsiteX1" fmla="*/ 63961 w 2603607"/>
                <a:gd name="connsiteY1" fmla="*/ 0 h 383760"/>
                <a:gd name="connsiteX2" fmla="*/ 2539646 w 2603607"/>
                <a:gd name="connsiteY2" fmla="*/ 0 h 383760"/>
                <a:gd name="connsiteX3" fmla="*/ 2603607 w 2603607"/>
                <a:gd name="connsiteY3" fmla="*/ 63961 h 383760"/>
                <a:gd name="connsiteX4" fmla="*/ 2603607 w 2603607"/>
                <a:gd name="connsiteY4" fmla="*/ 319799 h 383760"/>
                <a:gd name="connsiteX5" fmla="*/ 2539646 w 2603607"/>
                <a:gd name="connsiteY5" fmla="*/ 383760 h 383760"/>
                <a:gd name="connsiteX6" fmla="*/ 63961 w 2603607"/>
                <a:gd name="connsiteY6" fmla="*/ 383760 h 383760"/>
                <a:gd name="connsiteX7" fmla="*/ 0 w 2603607"/>
                <a:gd name="connsiteY7" fmla="*/ 319799 h 383760"/>
                <a:gd name="connsiteX8" fmla="*/ 0 w 2603607"/>
                <a:gd name="connsiteY8" fmla="*/ 63961 h 3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3607" h="383760">
                  <a:moveTo>
                    <a:pt x="0" y="63961"/>
                  </a:moveTo>
                  <a:cubicBezTo>
                    <a:pt x="0" y="28636"/>
                    <a:pt x="28636" y="0"/>
                    <a:pt x="63961" y="0"/>
                  </a:cubicBezTo>
                  <a:lnTo>
                    <a:pt x="2539646" y="0"/>
                  </a:lnTo>
                  <a:cubicBezTo>
                    <a:pt x="2574971" y="0"/>
                    <a:pt x="2603607" y="28636"/>
                    <a:pt x="2603607" y="63961"/>
                  </a:cubicBezTo>
                  <a:lnTo>
                    <a:pt x="2603607" y="319799"/>
                  </a:lnTo>
                  <a:cubicBezTo>
                    <a:pt x="2603607" y="355124"/>
                    <a:pt x="2574971" y="383760"/>
                    <a:pt x="2539646" y="383760"/>
                  </a:cubicBezTo>
                  <a:lnTo>
                    <a:pt x="63961" y="383760"/>
                  </a:lnTo>
                  <a:cubicBezTo>
                    <a:pt x="28636" y="383760"/>
                    <a:pt x="0" y="355124"/>
                    <a:pt x="0" y="319799"/>
                  </a:cubicBezTo>
                  <a:lnTo>
                    <a:pt x="0" y="63961"/>
                  </a:lnTo>
                  <a:close/>
                </a:path>
              </a:pathLst>
            </a:custGeom>
            <a:solidFill>
              <a:srgbClr val="339933"/>
            </a:solidFill>
            <a:ln w="25400" cap="flat" cmpd="sng" algn="ctr">
              <a:solidFill>
                <a:schemeClr val="bg1"/>
              </a:solidFill>
              <a:prstDash val="solid"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3037" tIns="18734" rIns="93037" bIns="18734" numCol="1" spcCol="1270" anchor="ctr" anchorCtr="0">
              <a:noAutofit/>
            </a:bodyPr>
            <a:lstStyle/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1" kern="1200" dirty="0">
                  <a:solidFill>
                    <a:sysClr val="window" lastClr="FFFFFF"/>
                  </a:solidFill>
                  <a:latin typeface="Calibri" panose="020F0502020204030204" pitchFamily="34" charset="0"/>
                </a:rPr>
                <a:t>Muy </a:t>
              </a:r>
              <a:r>
                <a:rPr lang="es-ES" sz="1600" b="1" dirty="0">
                  <a:solidFill>
                    <a:sysClr val="window" lastClr="FFFFFF"/>
                  </a:solidFill>
                  <a:latin typeface="Calibri" panose="020F0502020204030204" pitchFamily="34" charset="0"/>
                </a:rPr>
                <a:t>B</a:t>
              </a:r>
              <a:r>
                <a:rPr lang="es-ES" sz="1600" b="1" kern="1200" dirty="0" smtClean="0">
                  <a:solidFill>
                    <a:sysClr val="window" lastClr="FFFFFF"/>
                  </a:solidFill>
                  <a:latin typeface="Calibri" panose="020F0502020204030204" pitchFamily="34" charset="0"/>
                </a:rPr>
                <a:t>ueno</a:t>
              </a:r>
              <a:endParaRPr lang="es-ES" sz="1600" b="1" kern="1200" dirty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8" name="Forma libre 20">
              <a:extLst>
                <a:ext uri="{FF2B5EF4-FFF2-40B4-BE49-F238E27FC236}">
                  <a16:creationId xmlns:a16="http://schemas.microsoft.com/office/drawing/2014/main" id="{80048E68-A9B3-4E41-BDD8-E18469AE473B}"/>
                </a:ext>
              </a:extLst>
            </p:cNvPr>
            <p:cNvSpPr/>
            <p:nvPr/>
          </p:nvSpPr>
          <p:spPr>
            <a:xfrm>
              <a:off x="3135621" y="2887595"/>
              <a:ext cx="479738" cy="432000"/>
            </a:xfrm>
            <a:custGeom>
              <a:avLst/>
              <a:gdLst>
                <a:gd name="connsiteX0" fmla="*/ 0 w 2603607"/>
                <a:gd name="connsiteY0" fmla="*/ 63961 h 383760"/>
                <a:gd name="connsiteX1" fmla="*/ 63961 w 2603607"/>
                <a:gd name="connsiteY1" fmla="*/ 0 h 383760"/>
                <a:gd name="connsiteX2" fmla="*/ 2539646 w 2603607"/>
                <a:gd name="connsiteY2" fmla="*/ 0 h 383760"/>
                <a:gd name="connsiteX3" fmla="*/ 2603607 w 2603607"/>
                <a:gd name="connsiteY3" fmla="*/ 63961 h 383760"/>
                <a:gd name="connsiteX4" fmla="*/ 2603607 w 2603607"/>
                <a:gd name="connsiteY4" fmla="*/ 319799 h 383760"/>
                <a:gd name="connsiteX5" fmla="*/ 2539646 w 2603607"/>
                <a:gd name="connsiteY5" fmla="*/ 383760 h 383760"/>
                <a:gd name="connsiteX6" fmla="*/ 63961 w 2603607"/>
                <a:gd name="connsiteY6" fmla="*/ 383760 h 383760"/>
                <a:gd name="connsiteX7" fmla="*/ 0 w 2603607"/>
                <a:gd name="connsiteY7" fmla="*/ 319799 h 383760"/>
                <a:gd name="connsiteX8" fmla="*/ 0 w 2603607"/>
                <a:gd name="connsiteY8" fmla="*/ 63961 h 3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3607" h="383760">
                  <a:moveTo>
                    <a:pt x="0" y="63961"/>
                  </a:moveTo>
                  <a:cubicBezTo>
                    <a:pt x="0" y="28636"/>
                    <a:pt x="28636" y="0"/>
                    <a:pt x="63961" y="0"/>
                  </a:cubicBezTo>
                  <a:lnTo>
                    <a:pt x="2539646" y="0"/>
                  </a:lnTo>
                  <a:cubicBezTo>
                    <a:pt x="2574971" y="0"/>
                    <a:pt x="2603607" y="28636"/>
                    <a:pt x="2603607" y="63961"/>
                  </a:cubicBezTo>
                  <a:lnTo>
                    <a:pt x="2603607" y="319799"/>
                  </a:lnTo>
                  <a:cubicBezTo>
                    <a:pt x="2603607" y="355124"/>
                    <a:pt x="2574971" y="383760"/>
                    <a:pt x="2539646" y="383760"/>
                  </a:cubicBezTo>
                  <a:lnTo>
                    <a:pt x="63961" y="383760"/>
                  </a:lnTo>
                  <a:cubicBezTo>
                    <a:pt x="28636" y="383760"/>
                    <a:pt x="0" y="355124"/>
                    <a:pt x="0" y="319799"/>
                  </a:cubicBezTo>
                  <a:lnTo>
                    <a:pt x="0" y="63961"/>
                  </a:lnTo>
                  <a:close/>
                </a:path>
              </a:pathLst>
            </a:custGeom>
            <a:solidFill>
              <a:srgbClr val="339933"/>
            </a:solidFill>
            <a:ln w="25400" cap="flat" cmpd="sng" algn="ctr">
              <a:solidFill>
                <a:schemeClr val="bg1"/>
              </a:solidFill>
              <a:prstDash val="solid"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3037" tIns="18734" rIns="93037" bIns="18734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1" kern="1200" dirty="0">
                  <a:solidFill>
                    <a:sysClr val="window" lastClr="FFFFFF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49" name="Forma libre 16">
              <a:extLst>
                <a:ext uri="{FF2B5EF4-FFF2-40B4-BE49-F238E27FC236}">
                  <a16:creationId xmlns:a16="http://schemas.microsoft.com/office/drawing/2014/main" id="{EBE598D3-39A2-449D-A7A4-DB0FC1766509}"/>
                </a:ext>
              </a:extLst>
            </p:cNvPr>
            <p:cNvSpPr/>
            <p:nvPr/>
          </p:nvSpPr>
          <p:spPr>
            <a:xfrm>
              <a:off x="3873003" y="3544013"/>
              <a:ext cx="1764000" cy="432000"/>
            </a:xfrm>
            <a:custGeom>
              <a:avLst/>
              <a:gdLst>
                <a:gd name="connsiteX0" fmla="*/ 0 w 2603607"/>
                <a:gd name="connsiteY0" fmla="*/ 63961 h 383760"/>
                <a:gd name="connsiteX1" fmla="*/ 63961 w 2603607"/>
                <a:gd name="connsiteY1" fmla="*/ 0 h 383760"/>
                <a:gd name="connsiteX2" fmla="*/ 2539646 w 2603607"/>
                <a:gd name="connsiteY2" fmla="*/ 0 h 383760"/>
                <a:gd name="connsiteX3" fmla="*/ 2603607 w 2603607"/>
                <a:gd name="connsiteY3" fmla="*/ 63961 h 383760"/>
                <a:gd name="connsiteX4" fmla="*/ 2603607 w 2603607"/>
                <a:gd name="connsiteY4" fmla="*/ 319799 h 383760"/>
                <a:gd name="connsiteX5" fmla="*/ 2539646 w 2603607"/>
                <a:gd name="connsiteY5" fmla="*/ 383760 h 383760"/>
                <a:gd name="connsiteX6" fmla="*/ 63961 w 2603607"/>
                <a:gd name="connsiteY6" fmla="*/ 383760 h 383760"/>
                <a:gd name="connsiteX7" fmla="*/ 0 w 2603607"/>
                <a:gd name="connsiteY7" fmla="*/ 319799 h 383760"/>
                <a:gd name="connsiteX8" fmla="*/ 0 w 2603607"/>
                <a:gd name="connsiteY8" fmla="*/ 63961 h 3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3607" h="383760">
                  <a:moveTo>
                    <a:pt x="0" y="63961"/>
                  </a:moveTo>
                  <a:cubicBezTo>
                    <a:pt x="0" y="28636"/>
                    <a:pt x="28636" y="0"/>
                    <a:pt x="63961" y="0"/>
                  </a:cubicBezTo>
                  <a:lnTo>
                    <a:pt x="2539646" y="0"/>
                  </a:lnTo>
                  <a:cubicBezTo>
                    <a:pt x="2574971" y="0"/>
                    <a:pt x="2603607" y="28636"/>
                    <a:pt x="2603607" y="63961"/>
                  </a:cubicBezTo>
                  <a:lnTo>
                    <a:pt x="2603607" y="319799"/>
                  </a:lnTo>
                  <a:cubicBezTo>
                    <a:pt x="2603607" y="355124"/>
                    <a:pt x="2574971" y="383760"/>
                    <a:pt x="2539646" y="383760"/>
                  </a:cubicBezTo>
                  <a:lnTo>
                    <a:pt x="63961" y="383760"/>
                  </a:lnTo>
                  <a:cubicBezTo>
                    <a:pt x="28636" y="383760"/>
                    <a:pt x="0" y="355124"/>
                    <a:pt x="0" y="319799"/>
                  </a:cubicBezTo>
                  <a:lnTo>
                    <a:pt x="0" y="63961"/>
                  </a:lnTo>
                  <a:close/>
                </a:path>
              </a:pathLst>
            </a:custGeom>
            <a:solidFill>
              <a:srgbClr val="92BF55"/>
            </a:solidFill>
            <a:ln w="25400" cap="flat" cmpd="sng" algn="ctr">
              <a:solidFill>
                <a:schemeClr val="bg1"/>
              </a:solidFill>
              <a:prstDash val="solid"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3037" tIns="18734" rIns="93037" bIns="18734" numCol="1" spcCol="1270" anchor="ctr" anchorCtr="0">
              <a:noAutofit/>
            </a:bodyPr>
            <a:lstStyle/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1" dirty="0">
                  <a:ln w="0"/>
                  <a:solidFill>
                    <a:schemeClr val="tx1"/>
                  </a:solidFill>
                  <a:latin typeface="Calibri" panose="020F0502020204030204" pitchFamily="34" charset="0"/>
                </a:rPr>
                <a:t>B</a:t>
              </a:r>
              <a:r>
                <a:rPr lang="es-ES" sz="1600" b="1" kern="1200" dirty="0" smtClean="0">
                  <a:ln w="0"/>
                  <a:solidFill>
                    <a:schemeClr val="tx1"/>
                  </a:solidFill>
                  <a:latin typeface="Calibri" panose="020F0502020204030204" pitchFamily="34" charset="0"/>
                </a:rPr>
                <a:t>ueno</a:t>
              </a:r>
              <a:endParaRPr lang="es-ES" sz="1600" b="1" kern="1200" dirty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0" name="Forma libre 21">
              <a:extLst>
                <a:ext uri="{FF2B5EF4-FFF2-40B4-BE49-F238E27FC236}">
                  <a16:creationId xmlns:a16="http://schemas.microsoft.com/office/drawing/2014/main" id="{7F74564C-855D-480F-8B31-D6BED16F9B81}"/>
                </a:ext>
              </a:extLst>
            </p:cNvPr>
            <p:cNvSpPr/>
            <p:nvPr/>
          </p:nvSpPr>
          <p:spPr>
            <a:xfrm>
              <a:off x="3135621" y="3566220"/>
              <a:ext cx="479738" cy="432000"/>
            </a:xfrm>
            <a:custGeom>
              <a:avLst/>
              <a:gdLst>
                <a:gd name="connsiteX0" fmla="*/ 0 w 2603607"/>
                <a:gd name="connsiteY0" fmla="*/ 63961 h 383760"/>
                <a:gd name="connsiteX1" fmla="*/ 63961 w 2603607"/>
                <a:gd name="connsiteY1" fmla="*/ 0 h 383760"/>
                <a:gd name="connsiteX2" fmla="*/ 2539646 w 2603607"/>
                <a:gd name="connsiteY2" fmla="*/ 0 h 383760"/>
                <a:gd name="connsiteX3" fmla="*/ 2603607 w 2603607"/>
                <a:gd name="connsiteY3" fmla="*/ 63961 h 383760"/>
                <a:gd name="connsiteX4" fmla="*/ 2603607 w 2603607"/>
                <a:gd name="connsiteY4" fmla="*/ 319799 h 383760"/>
                <a:gd name="connsiteX5" fmla="*/ 2539646 w 2603607"/>
                <a:gd name="connsiteY5" fmla="*/ 383760 h 383760"/>
                <a:gd name="connsiteX6" fmla="*/ 63961 w 2603607"/>
                <a:gd name="connsiteY6" fmla="*/ 383760 h 383760"/>
                <a:gd name="connsiteX7" fmla="*/ 0 w 2603607"/>
                <a:gd name="connsiteY7" fmla="*/ 319799 h 383760"/>
                <a:gd name="connsiteX8" fmla="*/ 0 w 2603607"/>
                <a:gd name="connsiteY8" fmla="*/ 63961 h 3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3607" h="383760">
                  <a:moveTo>
                    <a:pt x="0" y="63961"/>
                  </a:moveTo>
                  <a:cubicBezTo>
                    <a:pt x="0" y="28636"/>
                    <a:pt x="28636" y="0"/>
                    <a:pt x="63961" y="0"/>
                  </a:cubicBezTo>
                  <a:lnTo>
                    <a:pt x="2539646" y="0"/>
                  </a:lnTo>
                  <a:cubicBezTo>
                    <a:pt x="2574971" y="0"/>
                    <a:pt x="2603607" y="28636"/>
                    <a:pt x="2603607" y="63961"/>
                  </a:cubicBezTo>
                  <a:lnTo>
                    <a:pt x="2603607" y="319799"/>
                  </a:lnTo>
                  <a:cubicBezTo>
                    <a:pt x="2603607" y="355124"/>
                    <a:pt x="2574971" y="383760"/>
                    <a:pt x="2539646" y="383760"/>
                  </a:cubicBezTo>
                  <a:lnTo>
                    <a:pt x="63961" y="383760"/>
                  </a:lnTo>
                  <a:cubicBezTo>
                    <a:pt x="28636" y="383760"/>
                    <a:pt x="0" y="355124"/>
                    <a:pt x="0" y="319799"/>
                  </a:cubicBezTo>
                  <a:lnTo>
                    <a:pt x="0" y="63961"/>
                  </a:lnTo>
                  <a:close/>
                </a:path>
              </a:pathLst>
            </a:custGeom>
            <a:solidFill>
              <a:srgbClr val="BED99B"/>
            </a:solidFill>
            <a:ln w="25400" cap="flat" cmpd="sng" algn="ctr">
              <a:solidFill>
                <a:schemeClr val="bg1"/>
              </a:solidFill>
              <a:prstDash val="solid"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3037" tIns="18734" rIns="93037" bIns="18734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1" kern="1200" dirty="0">
                  <a:ln w="0"/>
                  <a:solidFill>
                    <a:schemeClr val="tx1"/>
                  </a:solidFill>
                  <a:latin typeface="Calibri" panose="020F0502020204030204" pitchFamily="34" charset="0"/>
                </a:rPr>
                <a:t>4</a:t>
              </a:r>
              <a:endParaRPr lang="es-ES" sz="1600" b="1" kern="1200" dirty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1" name="Forma libre 17">
              <a:extLst>
                <a:ext uri="{FF2B5EF4-FFF2-40B4-BE49-F238E27FC236}">
                  <a16:creationId xmlns:a16="http://schemas.microsoft.com/office/drawing/2014/main" id="{269F2468-2014-4624-A076-9A198A8EAE74}"/>
                </a:ext>
              </a:extLst>
            </p:cNvPr>
            <p:cNvSpPr/>
            <p:nvPr/>
          </p:nvSpPr>
          <p:spPr>
            <a:xfrm>
              <a:off x="3847468" y="4244844"/>
              <a:ext cx="1764000" cy="432000"/>
            </a:xfrm>
            <a:custGeom>
              <a:avLst/>
              <a:gdLst>
                <a:gd name="connsiteX0" fmla="*/ 0 w 2603607"/>
                <a:gd name="connsiteY0" fmla="*/ 63961 h 383760"/>
                <a:gd name="connsiteX1" fmla="*/ 63961 w 2603607"/>
                <a:gd name="connsiteY1" fmla="*/ 0 h 383760"/>
                <a:gd name="connsiteX2" fmla="*/ 2539646 w 2603607"/>
                <a:gd name="connsiteY2" fmla="*/ 0 h 383760"/>
                <a:gd name="connsiteX3" fmla="*/ 2603607 w 2603607"/>
                <a:gd name="connsiteY3" fmla="*/ 63961 h 383760"/>
                <a:gd name="connsiteX4" fmla="*/ 2603607 w 2603607"/>
                <a:gd name="connsiteY4" fmla="*/ 319799 h 383760"/>
                <a:gd name="connsiteX5" fmla="*/ 2539646 w 2603607"/>
                <a:gd name="connsiteY5" fmla="*/ 383760 h 383760"/>
                <a:gd name="connsiteX6" fmla="*/ 63961 w 2603607"/>
                <a:gd name="connsiteY6" fmla="*/ 383760 h 383760"/>
                <a:gd name="connsiteX7" fmla="*/ 0 w 2603607"/>
                <a:gd name="connsiteY7" fmla="*/ 319799 h 383760"/>
                <a:gd name="connsiteX8" fmla="*/ 0 w 2603607"/>
                <a:gd name="connsiteY8" fmla="*/ 63961 h 3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3607" h="383760">
                  <a:moveTo>
                    <a:pt x="0" y="63961"/>
                  </a:moveTo>
                  <a:cubicBezTo>
                    <a:pt x="0" y="28636"/>
                    <a:pt x="28636" y="0"/>
                    <a:pt x="63961" y="0"/>
                  </a:cubicBezTo>
                  <a:lnTo>
                    <a:pt x="2539646" y="0"/>
                  </a:lnTo>
                  <a:cubicBezTo>
                    <a:pt x="2574971" y="0"/>
                    <a:pt x="2603607" y="28636"/>
                    <a:pt x="2603607" y="63961"/>
                  </a:cubicBezTo>
                  <a:lnTo>
                    <a:pt x="2603607" y="319799"/>
                  </a:lnTo>
                  <a:cubicBezTo>
                    <a:pt x="2603607" y="355124"/>
                    <a:pt x="2574971" y="383760"/>
                    <a:pt x="2539646" y="383760"/>
                  </a:cubicBezTo>
                  <a:lnTo>
                    <a:pt x="63961" y="383760"/>
                  </a:lnTo>
                  <a:cubicBezTo>
                    <a:pt x="28636" y="383760"/>
                    <a:pt x="0" y="355124"/>
                    <a:pt x="0" y="319799"/>
                  </a:cubicBezTo>
                  <a:lnTo>
                    <a:pt x="0" y="63961"/>
                  </a:lnTo>
                  <a:close/>
                </a:path>
              </a:pathLst>
            </a:custGeom>
            <a:solidFill>
              <a:srgbClr val="FFFF00"/>
            </a:solidFill>
            <a:ln w="25400" cap="flat" cmpd="sng" algn="ctr">
              <a:solidFill>
                <a:schemeClr val="bg1"/>
              </a:solidFill>
              <a:prstDash val="solid"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3037" tIns="18734" rIns="93037" bIns="18734" numCol="1" spcCol="1270" anchor="ctr" anchorCtr="0">
              <a:noAutofit/>
            </a:bodyPr>
            <a:lstStyle/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1" kern="1200" dirty="0" smtClean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Calibri" panose="020F0502020204030204" pitchFamily="34" charset="0"/>
                </a:rPr>
                <a:t>Ni bueno ni Malo</a:t>
              </a:r>
              <a:endParaRPr lang="es-ES" sz="1600" b="1" kern="120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2" name="Forma libre 22">
              <a:extLst>
                <a:ext uri="{FF2B5EF4-FFF2-40B4-BE49-F238E27FC236}">
                  <a16:creationId xmlns:a16="http://schemas.microsoft.com/office/drawing/2014/main" id="{F4EC817A-CE58-46B4-83B6-28882DB44880}"/>
                </a:ext>
              </a:extLst>
            </p:cNvPr>
            <p:cNvSpPr/>
            <p:nvPr/>
          </p:nvSpPr>
          <p:spPr>
            <a:xfrm>
              <a:off x="3135621" y="4244845"/>
              <a:ext cx="479738" cy="432000"/>
            </a:xfrm>
            <a:custGeom>
              <a:avLst/>
              <a:gdLst>
                <a:gd name="connsiteX0" fmla="*/ 0 w 2603607"/>
                <a:gd name="connsiteY0" fmla="*/ 63961 h 383760"/>
                <a:gd name="connsiteX1" fmla="*/ 63961 w 2603607"/>
                <a:gd name="connsiteY1" fmla="*/ 0 h 383760"/>
                <a:gd name="connsiteX2" fmla="*/ 2539646 w 2603607"/>
                <a:gd name="connsiteY2" fmla="*/ 0 h 383760"/>
                <a:gd name="connsiteX3" fmla="*/ 2603607 w 2603607"/>
                <a:gd name="connsiteY3" fmla="*/ 63961 h 383760"/>
                <a:gd name="connsiteX4" fmla="*/ 2603607 w 2603607"/>
                <a:gd name="connsiteY4" fmla="*/ 319799 h 383760"/>
                <a:gd name="connsiteX5" fmla="*/ 2539646 w 2603607"/>
                <a:gd name="connsiteY5" fmla="*/ 383760 h 383760"/>
                <a:gd name="connsiteX6" fmla="*/ 63961 w 2603607"/>
                <a:gd name="connsiteY6" fmla="*/ 383760 h 383760"/>
                <a:gd name="connsiteX7" fmla="*/ 0 w 2603607"/>
                <a:gd name="connsiteY7" fmla="*/ 319799 h 383760"/>
                <a:gd name="connsiteX8" fmla="*/ 0 w 2603607"/>
                <a:gd name="connsiteY8" fmla="*/ 63961 h 3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3607" h="383760">
                  <a:moveTo>
                    <a:pt x="0" y="63961"/>
                  </a:moveTo>
                  <a:cubicBezTo>
                    <a:pt x="0" y="28636"/>
                    <a:pt x="28636" y="0"/>
                    <a:pt x="63961" y="0"/>
                  </a:cubicBezTo>
                  <a:lnTo>
                    <a:pt x="2539646" y="0"/>
                  </a:lnTo>
                  <a:cubicBezTo>
                    <a:pt x="2574971" y="0"/>
                    <a:pt x="2603607" y="28636"/>
                    <a:pt x="2603607" y="63961"/>
                  </a:cubicBezTo>
                  <a:lnTo>
                    <a:pt x="2603607" y="319799"/>
                  </a:lnTo>
                  <a:cubicBezTo>
                    <a:pt x="2603607" y="355124"/>
                    <a:pt x="2574971" y="383760"/>
                    <a:pt x="2539646" y="383760"/>
                  </a:cubicBezTo>
                  <a:lnTo>
                    <a:pt x="63961" y="383760"/>
                  </a:lnTo>
                  <a:cubicBezTo>
                    <a:pt x="28636" y="383760"/>
                    <a:pt x="0" y="355124"/>
                    <a:pt x="0" y="319799"/>
                  </a:cubicBezTo>
                  <a:lnTo>
                    <a:pt x="0" y="63961"/>
                  </a:lnTo>
                  <a:close/>
                </a:path>
              </a:pathLst>
            </a:custGeom>
            <a:solidFill>
              <a:srgbClr val="FFFF00"/>
            </a:solidFill>
            <a:ln w="25400" cap="flat" cmpd="sng" algn="ctr">
              <a:solidFill>
                <a:schemeClr val="bg1"/>
              </a:solidFill>
              <a:prstDash val="solid"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3037" tIns="18734" rIns="93037" bIns="18734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1" kern="1200" dirty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53" name="Forma libre 18">
              <a:extLst>
                <a:ext uri="{FF2B5EF4-FFF2-40B4-BE49-F238E27FC236}">
                  <a16:creationId xmlns:a16="http://schemas.microsoft.com/office/drawing/2014/main" id="{3BBDFE85-B968-4F65-97C0-A9480DA56559}"/>
                </a:ext>
              </a:extLst>
            </p:cNvPr>
            <p:cNvSpPr/>
            <p:nvPr/>
          </p:nvSpPr>
          <p:spPr>
            <a:xfrm>
              <a:off x="3847468" y="5119407"/>
              <a:ext cx="1764000" cy="432000"/>
            </a:xfrm>
            <a:custGeom>
              <a:avLst/>
              <a:gdLst>
                <a:gd name="connsiteX0" fmla="*/ 0 w 2603607"/>
                <a:gd name="connsiteY0" fmla="*/ 63961 h 383760"/>
                <a:gd name="connsiteX1" fmla="*/ 63961 w 2603607"/>
                <a:gd name="connsiteY1" fmla="*/ 0 h 383760"/>
                <a:gd name="connsiteX2" fmla="*/ 2539646 w 2603607"/>
                <a:gd name="connsiteY2" fmla="*/ 0 h 383760"/>
                <a:gd name="connsiteX3" fmla="*/ 2603607 w 2603607"/>
                <a:gd name="connsiteY3" fmla="*/ 63961 h 383760"/>
                <a:gd name="connsiteX4" fmla="*/ 2603607 w 2603607"/>
                <a:gd name="connsiteY4" fmla="*/ 319799 h 383760"/>
                <a:gd name="connsiteX5" fmla="*/ 2539646 w 2603607"/>
                <a:gd name="connsiteY5" fmla="*/ 383760 h 383760"/>
                <a:gd name="connsiteX6" fmla="*/ 63961 w 2603607"/>
                <a:gd name="connsiteY6" fmla="*/ 383760 h 383760"/>
                <a:gd name="connsiteX7" fmla="*/ 0 w 2603607"/>
                <a:gd name="connsiteY7" fmla="*/ 319799 h 383760"/>
                <a:gd name="connsiteX8" fmla="*/ 0 w 2603607"/>
                <a:gd name="connsiteY8" fmla="*/ 63961 h 3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3607" h="383760">
                  <a:moveTo>
                    <a:pt x="0" y="63961"/>
                  </a:moveTo>
                  <a:cubicBezTo>
                    <a:pt x="0" y="28636"/>
                    <a:pt x="28636" y="0"/>
                    <a:pt x="63961" y="0"/>
                  </a:cubicBezTo>
                  <a:lnTo>
                    <a:pt x="2539646" y="0"/>
                  </a:lnTo>
                  <a:cubicBezTo>
                    <a:pt x="2574971" y="0"/>
                    <a:pt x="2603607" y="28636"/>
                    <a:pt x="2603607" y="63961"/>
                  </a:cubicBezTo>
                  <a:lnTo>
                    <a:pt x="2603607" y="319799"/>
                  </a:lnTo>
                  <a:cubicBezTo>
                    <a:pt x="2603607" y="355124"/>
                    <a:pt x="2574971" y="383760"/>
                    <a:pt x="2539646" y="383760"/>
                  </a:cubicBezTo>
                  <a:lnTo>
                    <a:pt x="63961" y="383760"/>
                  </a:lnTo>
                  <a:cubicBezTo>
                    <a:pt x="28636" y="383760"/>
                    <a:pt x="0" y="355124"/>
                    <a:pt x="0" y="319799"/>
                  </a:cubicBezTo>
                  <a:lnTo>
                    <a:pt x="0" y="63961"/>
                  </a:lnTo>
                  <a:close/>
                </a:path>
              </a:pathLst>
            </a:custGeom>
            <a:solidFill>
              <a:srgbClr val="E5B6B5"/>
            </a:solidFill>
            <a:ln w="25400" cap="flat" cmpd="sng" algn="ctr">
              <a:solidFill>
                <a:schemeClr val="bg1"/>
              </a:solidFill>
              <a:prstDash val="solid"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3037" tIns="18734" rIns="93037" bIns="18734" numCol="1" spcCol="1270" anchor="ctr" anchorCtr="0">
              <a:noAutofit/>
            </a:bodyPr>
            <a:lstStyle/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1" kern="12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Malo</a:t>
              </a:r>
              <a:endParaRPr lang="es-ES" sz="1600" b="1" kern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4" name="Forma libre 23">
              <a:extLst>
                <a:ext uri="{FF2B5EF4-FFF2-40B4-BE49-F238E27FC236}">
                  <a16:creationId xmlns:a16="http://schemas.microsoft.com/office/drawing/2014/main" id="{A0F68EB9-11EA-4B99-9FD9-3DE5E8E59F97}"/>
                </a:ext>
              </a:extLst>
            </p:cNvPr>
            <p:cNvSpPr/>
            <p:nvPr/>
          </p:nvSpPr>
          <p:spPr>
            <a:xfrm>
              <a:off x="3135621" y="5118340"/>
              <a:ext cx="479738" cy="432000"/>
            </a:xfrm>
            <a:custGeom>
              <a:avLst/>
              <a:gdLst>
                <a:gd name="connsiteX0" fmla="*/ 0 w 2603607"/>
                <a:gd name="connsiteY0" fmla="*/ 63961 h 383760"/>
                <a:gd name="connsiteX1" fmla="*/ 63961 w 2603607"/>
                <a:gd name="connsiteY1" fmla="*/ 0 h 383760"/>
                <a:gd name="connsiteX2" fmla="*/ 2539646 w 2603607"/>
                <a:gd name="connsiteY2" fmla="*/ 0 h 383760"/>
                <a:gd name="connsiteX3" fmla="*/ 2603607 w 2603607"/>
                <a:gd name="connsiteY3" fmla="*/ 63961 h 383760"/>
                <a:gd name="connsiteX4" fmla="*/ 2603607 w 2603607"/>
                <a:gd name="connsiteY4" fmla="*/ 319799 h 383760"/>
                <a:gd name="connsiteX5" fmla="*/ 2539646 w 2603607"/>
                <a:gd name="connsiteY5" fmla="*/ 383760 h 383760"/>
                <a:gd name="connsiteX6" fmla="*/ 63961 w 2603607"/>
                <a:gd name="connsiteY6" fmla="*/ 383760 h 383760"/>
                <a:gd name="connsiteX7" fmla="*/ 0 w 2603607"/>
                <a:gd name="connsiteY7" fmla="*/ 319799 h 383760"/>
                <a:gd name="connsiteX8" fmla="*/ 0 w 2603607"/>
                <a:gd name="connsiteY8" fmla="*/ 63961 h 3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3607" h="383760">
                  <a:moveTo>
                    <a:pt x="0" y="63961"/>
                  </a:moveTo>
                  <a:cubicBezTo>
                    <a:pt x="0" y="28636"/>
                    <a:pt x="28636" y="0"/>
                    <a:pt x="63961" y="0"/>
                  </a:cubicBezTo>
                  <a:lnTo>
                    <a:pt x="2539646" y="0"/>
                  </a:lnTo>
                  <a:cubicBezTo>
                    <a:pt x="2574971" y="0"/>
                    <a:pt x="2603607" y="28636"/>
                    <a:pt x="2603607" y="63961"/>
                  </a:cubicBezTo>
                  <a:lnTo>
                    <a:pt x="2603607" y="319799"/>
                  </a:lnTo>
                  <a:cubicBezTo>
                    <a:pt x="2603607" y="355124"/>
                    <a:pt x="2574971" y="383760"/>
                    <a:pt x="2539646" y="383760"/>
                  </a:cubicBezTo>
                  <a:lnTo>
                    <a:pt x="63961" y="383760"/>
                  </a:lnTo>
                  <a:cubicBezTo>
                    <a:pt x="28636" y="383760"/>
                    <a:pt x="0" y="355124"/>
                    <a:pt x="0" y="319799"/>
                  </a:cubicBezTo>
                  <a:lnTo>
                    <a:pt x="0" y="63961"/>
                  </a:lnTo>
                  <a:close/>
                </a:path>
              </a:pathLst>
            </a:custGeom>
            <a:solidFill>
              <a:srgbClr val="E5B6B5"/>
            </a:solidFill>
            <a:ln w="25400" cap="flat" cmpd="sng" algn="ctr">
              <a:solidFill>
                <a:schemeClr val="bg1"/>
              </a:solidFill>
              <a:prstDash val="solid"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3037" tIns="18734" rIns="93037" bIns="18734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1" kern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55" name="Forma libre 19">
              <a:extLst>
                <a:ext uri="{FF2B5EF4-FFF2-40B4-BE49-F238E27FC236}">
                  <a16:creationId xmlns:a16="http://schemas.microsoft.com/office/drawing/2014/main" id="{8A06F955-5A5A-457B-8168-2236699C459D}"/>
                </a:ext>
              </a:extLst>
            </p:cNvPr>
            <p:cNvSpPr/>
            <p:nvPr/>
          </p:nvSpPr>
          <p:spPr>
            <a:xfrm>
              <a:off x="3847128" y="5806280"/>
              <a:ext cx="1764000" cy="432000"/>
            </a:xfrm>
            <a:custGeom>
              <a:avLst/>
              <a:gdLst>
                <a:gd name="connsiteX0" fmla="*/ 0 w 2603607"/>
                <a:gd name="connsiteY0" fmla="*/ 63961 h 383760"/>
                <a:gd name="connsiteX1" fmla="*/ 63961 w 2603607"/>
                <a:gd name="connsiteY1" fmla="*/ 0 h 383760"/>
                <a:gd name="connsiteX2" fmla="*/ 2539646 w 2603607"/>
                <a:gd name="connsiteY2" fmla="*/ 0 h 383760"/>
                <a:gd name="connsiteX3" fmla="*/ 2603607 w 2603607"/>
                <a:gd name="connsiteY3" fmla="*/ 63961 h 383760"/>
                <a:gd name="connsiteX4" fmla="*/ 2603607 w 2603607"/>
                <a:gd name="connsiteY4" fmla="*/ 319799 h 383760"/>
                <a:gd name="connsiteX5" fmla="*/ 2539646 w 2603607"/>
                <a:gd name="connsiteY5" fmla="*/ 383760 h 383760"/>
                <a:gd name="connsiteX6" fmla="*/ 63961 w 2603607"/>
                <a:gd name="connsiteY6" fmla="*/ 383760 h 383760"/>
                <a:gd name="connsiteX7" fmla="*/ 0 w 2603607"/>
                <a:gd name="connsiteY7" fmla="*/ 319799 h 383760"/>
                <a:gd name="connsiteX8" fmla="*/ 0 w 2603607"/>
                <a:gd name="connsiteY8" fmla="*/ 63961 h 3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3607" h="383760">
                  <a:moveTo>
                    <a:pt x="0" y="63961"/>
                  </a:moveTo>
                  <a:cubicBezTo>
                    <a:pt x="0" y="28636"/>
                    <a:pt x="28636" y="0"/>
                    <a:pt x="63961" y="0"/>
                  </a:cubicBezTo>
                  <a:lnTo>
                    <a:pt x="2539646" y="0"/>
                  </a:lnTo>
                  <a:cubicBezTo>
                    <a:pt x="2574971" y="0"/>
                    <a:pt x="2603607" y="28636"/>
                    <a:pt x="2603607" y="63961"/>
                  </a:cubicBezTo>
                  <a:lnTo>
                    <a:pt x="2603607" y="319799"/>
                  </a:lnTo>
                  <a:cubicBezTo>
                    <a:pt x="2603607" y="355124"/>
                    <a:pt x="2574971" y="383760"/>
                    <a:pt x="2539646" y="383760"/>
                  </a:cubicBezTo>
                  <a:lnTo>
                    <a:pt x="63961" y="383760"/>
                  </a:lnTo>
                  <a:cubicBezTo>
                    <a:pt x="28636" y="383760"/>
                    <a:pt x="0" y="355124"/>
                    <a:pt x="0" y="319799"/>
                  </a:cubicBezTo>
                  <a:lnTo>
                    <a:pt x="0" y="63961"/>
                  </a:lnTo>
                  <a:close/>
                </a:path>
              </a:pathLst>
            </a:custGeom>
            <a:solidFill>
              <a:srgbClr val="C0504D"/>
            </a:solidFill>
            <a:ln w="25400" cap="flat" cmpd="sng" algn="ctr">
              <a:solidFill>
                <a:schemeClr val="bg1"/>
              </a:solidFill>
              <a:prstDash val="solid"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3037" tIns="18734" rIns="93037" bIns="18734" numCol="1" spcCol="1270" anchor="ctr" anchorCtr="0">
              <a:noAutofit/>
            </a:bodyPr>
            <a:lstStyle/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1" kern="1200" dirty="0" smtClean="0">
                  <a:solidFill>
                    <a:sysClr val="window" lastClr="FFFFFF"/>
                  </a:solidFill>
                  <a:latin typeface="Calibri" panose="020F0502020204030204" pitchFamily="34" charset="0"/>
                </a:rPr>
                <a:t>Muy Malo</a:t>
              </a:r>
              <a:endParaRPr lang="es-ES" sz="1400" b="1" kern="1200" dirty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6" name="Forma libre 24">
              <a:extLst>
                <a:ext uri="{FF2B5EF4-FFF2-40B4-BE49-F238E27FC236}">
                  <a16:creationId xmlns:a16="http://schemas.microsoft.com/office/drawing/2014/main" id="{F249F27F-A875-494B-96EF-D240C314A368}"/>
                </a:ext>
              </a:extLst>
            </p:cNvPr>
            <p:cNvSpPr/>
            <p:nvPr/>
          </p:nvSpPr>
          <p:spPr>
            <a:xfrm>
              <a:off x="3135621" y="5796966"/>
              <a:ext cx="479738" cy="432000"/>
            </a:xfrm>
            <a:custGeom>
              <a:avLst/>
              <a:gdLst>
                <a:gd name="connsiteX0" fmla="*/ 0 w 2603607"/>
                <a:gd name="connsiteY0" fmla="*/ 63961 h 383760"/>
                <a:gd name="connsiteX1" fmla="*/ 63961 w 2603607"/>
                <a:gd name="connsiteY1" fmla="*/ 0 h 383760"/>
                <a:gd name="connsiteX2" fmla="*/ 2539646 w 2603607"/>
                <a:gd name="connsiteY2" fmla="*/ 0 h 383760"/>
                <a:gd name="connsiteX3" fmla="*/ 2603607 w 2603607"/>
                <a:gd name="connsiteY3" fmla="*/ 63961 h 383760"/>
                <a:gd name="connsiteX4" fmla="*/ 2603607 w 2603607"/>
                <a:gd name="connsiteY4" fmla="*/ 319799 h 383760"/>
                <a:gd name="connsiteX5" fmla="*/ 2539646 w 2603607"/>
                <a:gd name="connsiteY5" fmla="*/ 383760 h 383760"/>
                <a:gd name="connsiteX6" fmla="*/ 63961 w 2603607"/>
                <a:gd name="connsiteY6" fmla="*/ 383760 h 383760"/>
                <a:gd name="connsiteX7" fmla="*/ 0 w 2603607"/>
                <a:gd name="connsiteY7" fmla="*/ 319799 h 383760"/>
                <a:gd name="connsiteX8" fmla="*/ 0 w 2603607"/>
                <a:gd name="connsiteY8" fmla="*/ 63961 h 3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3607" h="383760">
                  <a:moveTo>
                    <a:pt x="0" y="63961"/>
                  </a:moveTo>
                  <a:cubicBezTo>
                    <a:pt x="0" y="28636"/>
                    <a:pt x="28636" y="0"/>
                    <a:pt x="63961" y="0"/>
                  </a:cubicBezTo>
                  <a:lnTo>
                    <a:pt x="2539646" y="0"/>
                  </a:lnTo>
                  <a:cubicBezTo>
                    <a:pt x="2574971" y="0"/>
                    <a:pt x="2603607" y="28636"/>
                    <a:pt x="2603607" y="63961"/>
                  </a:cubicBezTo>
                  <a:lnTo>
                    <a:pt x="2603607" y="319799"/>
                  </a:lnTo>
                  <a:cubicBezTo>
                    <a:pt x="2603607" y="355124"/>
                    <a:pt x="2574971" y="383760"/>
                    <a:pt x="2539646" y="383760"/>
                  </a:cubicBezTo>
                  <a:lnTo>
                    <a:pt x="63961" y="383760"/>
                  </a:lnTo>
                  <a:cubicBezTo>
                    <a:pt x="28636" y="383760"/>
                    <a:pt x="0" y="355124"/>
                    <a:pt x="0" y="319799"/>
                  </a:cubicBezTo>
                  <a:lnTo>
                    <a:pt x="0" y="63961"/>
                  </a:lnTo>
                  <a:close/>
                </a:path>
              </a:pathLst>
            </a:custGeom>
            <a:solidFill>
              <a:srgbClr val="C0504D"/>
            </a:solidFill>
            <a:ln w="25400" cap="flat" cmpd="sng" algn="ctr">
              <a:solidFill>
                <a:schemeClr val="bg1"/>
              </a:solidFill>
              <a:prstDash val="solid"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3037" tIns="18734" rIns="93037" bIns="18734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1" kern="1200" dirty="0">
                  <a:solidFill>
                    <a:sysClr val="window" lastClr="FFFFFF"/>
                  </a:solidFill>
                  <a:latin typeface="Calibri" panose="020F0502020204030204" pitchFamily="34" charset="0"/>
                </a:rPr>
                <a:t>1</a:t>
              </a:r>
              <a:endParaRPr lang="es-ES" sz="1400" b="1" kern="1200" dirty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57" name="Picture 8">
              <a:extLst>
                <a:ext uri="{FF2B5EF4-FFF2-40B4-BE49-F238E27FC236}">
                  <a16:creationId xmlns:a16="http://schemas.microsoft.com/office/drawing/2014/main" id="{09EE38BE-B835-4028-BE01-04BF25540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2106" y="4761619"/>
              <a:ext cx="5662246" cy="357788"/>
            </a:xfrm>
            <a:prstGeom prst="rect">
              <a:avLst/>
            </a:prstGeom>
          </p:spPr>
        </p:pic>
        <p:sp>
          <p:nvSpPr>
            <p:cNvPr id="58" name="Forma libre 28">
              <a:extLst>
                <a:ext uri="{FF2B5EF4-FFF2-40B4-BE49-F238E27FC236}">
                  <a16:creationId xmlns:a16="http://schemas.microsoft.com/office/drawing/2014/main" id="{F51B7A71-AAB5-4C96-B1CF-07060EF54ED1}"/>
                </a:ext>
              </a:extLst>
            </p:cNvPr>
            <p:cNvSpPr/>
            <p:nvPr/>
          </p:nvSpPr>
          <p:spPr>
            <a:xfrm>
              <a:off x="5965705" y="2912876"/>
              <a:ext cx="597539" cy="1738686"/>
            </a:xfrm>
            <a:custGeom>
              <a:avLst/>
              <a:gdLst>
                <a:gd name="connsiteX0" fmla="*/ 0 w 2603607"/>
                <a:gd name="connsiteY0" fmla="*/ 63961 h 383760"/>
                <a:gd name="connsiteX1" fmla="*/ 63961 w 2603607"/>
                <a:gd name="connsiteY1" fmla="*/ 0 h 383760"/>
                <a:gd name="connsiteX2" fmla="*/ 2539646 w 2603607"/>
                <a:gd name="connsiteY2" fmla="*/ 0 h 383760"/>
                <a:gd name="connsiteX3" fmla="*/ 2603607 w 2603607"/>
                <a:gd name="connsiteY3" fmla="*/ 63961 h 383760"/>
                <a:gd name="connsiteX4" fmla="*/ 2603607 w 2603607"/>
                <a:gd name="connsiteY4" fmla="*/ 319799 h 383760"/>
                <a:gd name="connsiteX5" fmla="*/ 2539646 w 2603607"/>
                <a:gd name="connsiteY5" fmla="*/ 383760 h 383760"/>
                <a:gd name="connsiteX6" fmla="*/ 63961 w 2603607"/>
                <a:gd name="connsiteY6" fmla="*/ 383760 h 383760"/>
                <a:gd name="connsiteX7" fmla="*/ 0 w 2603607"/>
                <a:gd name="connsiteY7" fmla="*/ 319799 h 383760"/>
                <a:gd name="connsiteX8" fmla="*/ 0 w 2603607"/>
                <a:gd name="connsiteY8" fmla="*/ 63961 h 3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3607" h="383760">
                  <a:moveTo>
                    <a:pt x="0" y="63961"/>
                  </a:moveTo>
                  <a:cubicBezTo>
                    <a:pt x="0" y="28636"/>
                    <a:pt x="28636" y="0"/>
                    <a:pt x="63961" y="0"/>
                  </a:cubicBezTo>
                  <a:lnTo>
                    <a:pt x="2539646" y="0"/>
                  </a:lnTo>
                  <a:cubicBezTo>
                    <a:pt x="2574971" y="0"/>
                    <a:pt x="2603607" y="28636"/>
                    <a:pt x="2603607" y="63961"/>
                  </a:cubicBezTo>
                  <a:lnTo>
                    <a:pt x="2603607" y="319799"/>
                  </a:lnTo>
                  <a:cubicBezTo>
                    <a:pt x="2603607" y="355124"/>
                    <a:pt x="2574971" y="383760"/>
                    <a:pt x="2539646" y="383760"/>
                  </a:cubicBezTo>
                  <a:lnTo>
                    <a:pt x="63961" y="383760"/>
                  </a:lnTo>
                  <a:cubicBezTo>
                    <a:pt x="28636" y="383760"/>
                    <a:pt x="0" y="355124"/>
                    <a:pt x="0" y="319799"/>
                  </a:cubicBezTo>
                  <a:lnTo>
                    <a:pt x="0" y="63961"/>
                  </a:lnTo>
                  <a:close/>
                </a:path>
              </a:pathLst>
            </a:custGeom>
            <a:solidFill>
              <a:srgbClr val="BED99B"/>
            </a:solidFill>
            <a:ln w="25400" cap="flat" cmpd="sng" algn="ctr">
              <a:solidFill>
                <a:schemeClr val="bg1"/>
              </a:solidFill>
              <a:prstDash val="solid"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vert270" wrap="square" lIns="93037" tIns="18734" rIns="93037" bIns="18734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1" kern="1200" dirty="0">
                  <a:ln w="0"/>
                  <a:solidFill>
                    <a:schemeClr val="tx1"/>
                  </a:solidFill>
                  <a:latin typeface="Calibri" panose="020F0502020204030204" pitchFamily="34" charset="0"/>
                </a:rPr>
                <a:t>Satisfacción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1" kern="1200" dirty="0">
                  <a:ln w="0"/>
                  <a:solidFill>
                    <a:schemeClr val="tx1"/>
                  </a:solidFill>
                  <a:latin typeface="Calibri" panose="020F0502020204030204" pitchFamily="34" charset="0"/>
                </a:rPr>
                <a:t> (T3B)</a:t>
              </a:r>
              <a:endParaRPr lang="es-ES" sz="1600" b="1" kern="1200" dirty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9" name="Forma libre 28">
              <a:extLst>
                <a:ext uri="{FF2B5EF4-FFF2-40B4-BE49-F238E27FC236}">
                  <a16:creationId xmlns:a16="http://schemas.microsoft.com/office/drawing/2014/main" id="{8AAB2511-BBF2-4D83-9577-C6A10F93CBB9}"/>
                </a:ext>
              </a:extLst>
            </p:cNvPr>
            <p:cNvSpPr/>
            <p:nvPr/>
          </p:nvSpPr>
          <p:spPr>
            <a:xfrm>
              <a:off x="5978726" y="5058876"/>
              <a:ext cx="597539" cy="1301343"/>
            </a:xfrm>
            <a:custGeom>
              <a:avLst/>
              <a:gdLst>
                <a:gd name="connsiteX0" fmla="*/ 0 w 2603607"/>
                <a:gd name="connsiteY0" fmla="*/ 63961 h 383760"/>
                <a:gd name="connsiteX1" fmla="*/ 63961 w 2603607"/>
                <a:gd name="connsiteY1" fmla="*/ 0 h 383760"/>
                <a:gd name="connsiteX2" fmla="*/ 2539646 w 2603607"/>
                <a:gd name="connsiteY2" fmla="*/ 0 h 383760"/>
                <a:gd name="connsiteX3" fmla="*/ 2603607 w 2603607"/>
                <a:gd name="connsiteY3" fmla="*/ 63961 h 383760"/>
                <a:gd name="connsiteX4" fmla="*/ 2603607 w 2603607"/>
                <a:gd name="connsiteY4" fmla="*/ 319799 h 383760"/>
                <a:gd name="connsiteX5" fmla="*/ 2539646 w 2603607"/>
                <a:gd name="connsiteY5" fmla="*/ 383760 h 383760"/>
                <a:gd name="connsiteX6" fmla="*/ 63961 w 2603607"/>
                <a:gd name="connsiteY6" fmla="*/ 383760 h 383760"/>
                <a:gd name="connsiteX7" fmla="*/ 0 w 2603607"/>
                <a:gd name="connsiteY7" fmla="*/ 319799 h 383760"/>
                <a:gd name="connsiteX8" fmla="*/ 0 w 2603607"/>
                <a:gd name="connsiteY8" fmla="*/ 63961 h 3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3607" h="383760">
                  <a:moveTo>
                    <a:pt x="0" y="63961"/>
                  </a:moveTo>
                  <a:cubicBezTo>
                    <a:pt x="0" y="28636"/>
                    <a:pt x="28636" y="0"/>
                    <a:pt x="63961" y="0"/>
                  </a:cubicBezTo>
                  <a:lnTo>
                    <a:pt x="2539646" y="0"/>
                  </a:lnTo>
                  <a:cubicBezTo>
                    <a:pt x="2574971" y="0"/>
                    <a:pt x="2603607" y="28636"/>
                    <a:pt x="2603607" y="63961"/>
                  </a:cubicBezTo>
                  <a:lnTo>
                    <a:pt x="2603607" y="319799"/>
                  </a:lnTo>
                  <a:cubicBezTo>
                    <a:pt x="2603607" y="355124"/>
                    <a:pt x="2574971" y="383760"/>
                    <a:pt x="2539646" y="383760"/>
                  </a:cubicBezTo>
                  <a:lnTo>
                    <a:pt x="63961" y="383760"/>
                  </a:lnTo>
                  <a:cubicBezTo>
                    <a:pt x="28636" y="383760"/>
                    <a:pt x="0" y="355124"/>
                    <a:pt x="0" y="319799"/>
                  </a:cubicBezTo>
                  <a:lnTo>
                    <a:pt x="0" y="63961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25400" cap="flat" cmpd="sng" algn="ctr">
              <a:solidFill>
                <a:schemeClr val="bg1"/>
              </a:solidFill>
              <a:prstDash val="solid"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vert270" wrap="square" lIns="93037" tIns="18734" rIns="93037" bIns="18734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1" kern="1200" dirty="0">
                  <a:ln w="0"/>
                  <a:solidFill>
                    <a:schemeClr val="tx1"/>
                  </a:solidFill>
                  <a:latin typeface="Calibri" panose="020F0502020204030204" pitchFamily="34" charset="0"/>
                </a:rPr>
                <a:t>Insatisfacción (B2B)</a:t>
              </a:r>
              <a:endParaRPr lang="es-ES" sz="1600" b="1" kern="1200" dirty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60" name="CuadroTexto 31">
            <a:extLst>
              <a:ext uri="{FF2B5EF4-FFF2-40B4-BE49-F238E27FC236}">
                <a16:creationId xmlns:a16="http://schemas.microsoft.com/office/drawing/2014/main" id="{2BB18604-21E1-4680-A639-279AD321E027}"/>
              </a:ext>
            </a:extLst>
          </p:cNvPr>
          <p:cNvSpPr txBox="1"/>
          <p:nvPr/>
        </p:nvSpPr>
        <p:spPr>
          <a:xfrm>
            <a:off x="412632" y="5517017"/>
            <a:ext cx="6659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latin typeface="Calibri" panose="020F0502020204030204" pitchFamily="34" charset="0"/>
              </a:rPr>
              <a:t>T3B:  Top </a:t>
            </a:r>
            <a:r>
              <a:rPr lang="es-CO" sz="1000" dirty="0" err="1">
                <a:latin typeface="Calibri" panose="020F0502020204030204" pitchFamily="34" charset="0"/>
              </a:rPr>
              <a:t>Three</a:t>
            </a:r>
            <a:r>
              <a:rPr lang="es-CO" sz="1000" dirty="0">
                <a:latin typeface="Calibri" panose="020F0502020204030204" pitchFamily="34" charset="0"/>
              </a:rPr>
              <a:t> Box:  Satisfacción: Corresponde a la sumatoria de los % de calificaciones de 5 + 4 +3</a:t>
            </a:r>
          </a:p>
          <a:p>
            <a:r>
              <a:rPr lang="es-CO" sz="1000" dirty="0">
                <a:latin typeface="Calibri" panose="020F0502020204030204" pitchFamily="34" charset="0"/>
              </a:rPr>
              <a:t>B2B:  Top </a:t>
            </a:r>
            <a:r>
              <a:rPr lang="es-CO" sz="1000" dirty="0" err="1">
                <a:latin typeface="Calibri" panose="020F0502020204030204" pitchFamily="34" charset="0"/>
              </a:rPr>
              <a:t>Two</a:t>
            </a:r>
            <a:r>
              <a:rPr lang="es-CO" sz="1000" dirty="0">
                <a:latin typeface="Calibri" panose="020F0502020204030204" pitchFamily="34" charset="0"/>
              </a:rPr>
              <a:t> Box:  Insatisfacción: Corresponde a la sumatoria de los % de calificaciones de 2 + 1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61" t="35496" r="10596" b="18130"/>
          <a:stretch/>
        </p:blipFill>
        <p:spPr bwMode="auto">
          <a:xfrm>
            <a:off x="5359702" y="1386248"/>
            <a:ext cx="3158544" cy="3638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7290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Medición de la Satisfacción  2018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27" t="27597" r="9048" b="15744"/>
          <a:stretch/>
        </p:blipFill>
        <p:spPr bwMode="auto">
          <a:xfrm>
            <a:off x="7524328" y="1506584"/>
            <a:ext cx="574501" cy="478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9" t="20354" r="65906" b="16038"/>
          <a:stretch/>
        </p:blipFill>
        <p:spPr bwMode="auto">
          <a:xfrm>
            <a:off x="827584" y="1519185"/>
            <a:ext cx="2448272" cy="481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06" t="19741" r="10642" b="17584"/>
          <a:stretch/>
        </p:blipFill>
        <p:spPr bwMode="auto">
          <a:xfrm>
            <a:off x="3419871" y="1551959"/>
            <a:ext cx="3913107" cy="478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0147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Medición de la Satisfacción  2018</a:t>
            </a:r>
            <a:endParaRPr lang="es-E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0" t="22326" r="7882" b="12997"/>
          <a:stretch/>
        </p:blipFill>
        <p:spPr bwMode="auto">
          <a:xfrm>
            <a:off x="373325" y="1412776"/>
            <a:ext cx="8730166" cy="398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739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Caracterización </a:t>
            </a:r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" t="22425" r="49909" b="22075"/>
          <a:stretch/>
        </p:blipFill>
        <p:spPr bwMode="auto">
          <a:xfrm>
            <a:off x="358180" y="2653348"/>
            <a:ext cx="4582384" cy="300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90" t="33022" r="7746" b="34352"/>
          <a:stretch/>
        </p:blipFill>
        <p:spPr bwMode="auto">
          <a:xfrm>
            <a:off x="4907276" y="3284984"/>
            <a:ext cx="4047832" cy="174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67544" y="1412776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I</a:t>
            </a:r>
            <a:r>
              <a:rPr lang="es-ES" dirty="0" smtClean="0"/>
              <a:t>dentifica </a:t>
            </a:r>
            <a:r>
              <a:rPr lang="es-ES" dirty="0"/>
              <a:t>las particularidades de los ciudadanos, usuarios o grupos de interés con los cuales interactúa el MinMinas, con el fin de segmentarlos en grupos que compartan atributos similares y a partir de allí gestionar acciones para</a:t>
            </a:r>
            <a:r>
              <a:rPr lang="es-ES" dirty="0" smtClean="0"/>
              <a:t>: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50576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Identificación de Variables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" t="17244" r="4545" b="6064"/>
          <a:stretch/>
        </p:blipFill>
        <p:spPr bwMode="auto">
          <a:xfrm>
            <a:off x="192955" y="1556792"/>
            <a:ext cx="8947696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745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93" t="32764" r="10840" b="26644"/>
          <a:stretch/>
        </p:blipFill>
        <p:spPr bwMode="auto">
          <a:xfrm>
            <a:off x="395536" y="1628800"/>
            <a:ext cx="4231127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92" t="31871" r="10780" b="20901"/>
          <a:stretch/>
        </p:blipFill>
        <p:spPr bwMode="auto">
          <a:xfrm>
            <a:off x="4772496" y="1700808"/>
            <a:ext cx="3826308" cy="347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22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0" t="31413" r="12091" b="13279"/>
          <a:stretch/>
        </p:blipFill>
        <p:spPr bwMode="auto">
          <a:xfrm>
            <a:off x="179512" y="1352550"/>
            <a:ext cx="8645267" cy="3800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1082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0" t="31641" r="11365" b="15033"/>
          <a:stretch/>
        </p:blipFill>
        <p:spPr bwMode="auto">
          <a:xfrm>
            <a:off x="251520" y="1556792"/>
            <a:ext cx="8799498" cy="378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99197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2">
      <a:dk1>
        <a:srgbClr val="262626"/>
      </a:dk1>
      <a:lt1>
        <a:sysClr val="window" lastClr="FFFFFF"/>
      </a:lt1>
      <a:dk2>
        <a:srgbClr val="003893"/>
      </a:dk2>
      <a:lt2>
        <a:srgbClr val="EEECE1"/>
      </a:lt2>
      <a:accent1>
        <a:srgbClr val="003893"/>
      </a:accent1>
      <a:accent2>
        <a:srgbClr val="B7AB2D"/>
      </a:accent2>
      <a:accent3>
        <a:srgbClr val="908624"/>
      </a:accent3>
      <a:accent4>
        <a:srgbClr val="625B18"/>
      </a:accent4>
      <a:accent5>
        <a:srgbClr val="262626"/>
      </a:accent5>
      <a:accent6>
        <a:srgbClr val="595959"/>
      </a:accent6>
      <a:hlink>
        <a:srgbClr val="7F7F7F"/>
      </a:hlink>
      <a:folHlink>
        <a:srgbClr val="A5A5A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XMLData LayoutName="Blank"/>
</file>

<file path=customXml/item2.xml><?xml version="1.0" encoding="utf-8"?>
<XMLData LayoutName="SectionDividerWithoutImage"/>
</file>

<file path=customXml/item3.xml><?xml version="1.0" encoding="utf-8"?>
<XMLData LayoutName="CriticalThinkingAtTheCriticalTime"/>
</file>

<file path=customXml/item4.xml><?xml version="1.0" encoding="utf-8"?>
<XMLData LayoutName="CoverPageWithImage"/>
</file>

<file path=customXml/item5.xml><?xml version="1.0" encoding="utf-8"?>
<XMLData LayoutName="SingleColumnPane"/>
</file>

<file path=customXml/item6.xml><?xml version="1.0" encoding="utf-8"?>
<XMLData LayoutName="SectionDividerWithImage"/>
</file>

<file path=customXml/itemProps1.xml><?xml version="1.0" encoding="utf-8"?>
<ds:datastoreItem xmlns:ds="http://schemas.openxmlformats.org/officeDocument/2006/customXml" ds:itemID="{9C105838-5549-49EF-8871-CCFDBE50FB45}">
  <ds:schemaRefs/>
</ds:datastoreItem>
</file>

<file path=customXml/itemProps2.xml><?xml version="1.0" encoding="utf-8"?>
<ds:datastoreItem xmlns:ds="http://schemas.openxmlformats.org/officeDocument/2006/customXml" ds:itemID="{C32D9758-3965-48BC-98EA-2427308D0C10}">
  <ds:schemaRefs/>
</ds:datastoreItem>
</file>

<file path=customXml/itemProps3.xml><?xml version="1.0" encoding="utf-8"?>
<ds:datastoreItem xmlns:ds="http://schemas.openxmlformats.org/officeDocument/2006/customXml" ds:itemID="{DA59C532-47E0-4D95-BF6D-D3A1D0C5246F}">
  <ds:schemaRefs/>
</ds:datastoreItem>
</file>

<file path=customXml/itemProps4.xml><?xml version="1.0" encoding="utf-8"?>
<ds:datastoreItem xmlns:ds="http://schemas.openxmlformats.org/officeDocument/2006/customXml" ds:itemID="{EC5ABD0D-333A-40BE-AEA3-1E1BDE98C9BF}">
  <ds:schemaRefs/>
</ds:datastoreItem>
</file>

<file path=customXml/itemProps5.xml><?xml version="1.0" encoding="utf-8"?>
<ds:datastoreItem xmlns:ds="http://schemas.openxmlformats.org/officeDocument/2006/customXml" ds:itemID="{F4FDC495-A039-4931-AD8A-99F61648E5F0}">
  <ds:schemaRefs/>
</ds:datastoreItem>
</file>

<file path=customXml/itemProps6.xml><?xml version="1.0" encoding="utf-8"?>
<ds:datastoreItem xmlns:ds="http://schemas.openxmlformats.org/officeDocument/2006/customXml" ds:itemID="{972CEA4C-59A8-42F1-830C-AE3295A4E48E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3048</TotalTime>
  <Words>201</Words>
  <Application>Microsoft Office PowerPoint</Application>
  <PresentationFormat>Presentación en pantalla (4:3)</PresentationFormat>
  <Paragraphs>41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Verdana</vt:lpstr>
      <vt:lpstr>Tema de Office</vt:lpstr>
      <vt:lpstr>Medición de la Satisfacción </vt:lpstr>
      <vt:lpstr> Escala de calificación   </vt:lpstr>
      <vt:lpstr>Medición de la Satisfacción  2018</vt:lpstr>
      <vt:lpstr>Medición de la Satisfacción  2018</vt:lpstr>
      <vt:lpstr>Caracterización </vt:lpstr>
      <vt:lpstr>Identificación de Variables</vt:lpstr>
      <vt:lpstr>Presentación de PowerPoint</vt:lpstr>
      <vt:lpstr>Presentación de PowerPoint</vt:lpstr>
      <vt:lpstr>Presentación de PowerPoint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Carolina Acosta Gutierrez</dc:creator>
  <cp:lastModifiedBy>AIDA MARCELA NIETO PENAGOS</cp:lastModifiedBy>
  <cp:revision>125</cp:revision>
  <dcterms:created xsi:type="dcterms:W3CDTF">2014-10-20T16:00:02Z</dcterms:created>
  <dcterms:modified xsi:type="dcterms:W3CDTF">2019-01-11T12:56:19Z</dcterms:modified>
</cp:coreProperties>
</file>