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4" r:id="rId3"/>
    <p:sldId id="256" r:id="rId4"/>
    <p:sldId id="257" r:id="rId5"/>
    <p:sldId id="261" r:id="rId6"/>
    <p:sldId id="263" r:id="rId7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928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7"/>
    <p:restoredTop sz="84726" autoAdjust="0"/>
  </p:normalViewPr>
  <p:slideViewPr>
    <p:cSldViewPr snapToGrid="0" snapToObjects="1">
      <p:cViewPr varScale="1">
        <p:scale>
          <a:sx n="53" d="100"/>
          <a:sy n="53" d="100"/>
        </p:scale>
        <p:origin x="102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E0C95-686F-4DF8-A890-7E120FF7F2E4}" type="doc">
      <dgm:prSet loTypeId="urn:microsoft.com/office/officeart/2005/8/layout/hierarchy2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D6F54C38-30C3-46B3-AC9C-23EE2A00FBE1}">
      <dgm:prSet phldrT="[Texto]" custT="1"/>
      <dgm:spPr/>
      <dgm:t>
        <a:bodyPr/>
        <a:lstStyle/>
        <a:p>
          <a:pPr algn="just"/>
          <a:r>
            <a:rPr lang="es-CO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 eleva esta solicitud al Comité de Gestión y Desempeño, como instancia competente de acuerdo con lo señalado en el Decreto 1080 de 2015 y el Decreto 1499 de 2017, particularmente lo relacionado con abordar asuntos técnicos que requieran un análisis especial y asesorar a la alta dirección en temas relacionados con la función archivística a nivel institucional. Para: </a:t>
          </a:r>
          <a:endParaRPr lang="es-CO" sz="2000" dirty="0">
            <a:solidFill>
              <a:schemeClr val="tx1"/>
            </a:solidFill>
          </a:endParaRPr>
        </a:p>
      </dgm:t>
    </dgm:pt>
    <dgm:pt modelId="{9A156107-609F-467D-ABCF-020B2FFEDEC4}" type="parTrans" cxnId="{74C23B13-F359-41E6-AE19-38D8C9B6B194}">
      <dgm:prSet/>
      <dgm:spPr/>
      <dgm:t>
        <a:bodyPr/>
        <a:lstStyle/>
        <a:p>
          <a:endParaRPr lang="es-CO"/>
        </a:p>
      </dgm:t>
    </dgm:pt>
    <dgm:pt modelId="{91450500-0E46-45C1-9F22-FD72918D1290}" type="sibTrans" cxnId="{74C23B13-F359-41E6-AE19-38D8C9B6B194}">
      <dgm:prSet/>
      <dgm:spPr/>
      <dgm:t>
        <a:bodyPr/>
        <a:lstStyle/>
        <a:p>
          <a:endParaRPr lang="es-CO"/>
        </a:p>
      </dgm:t>
    </dgm:pt>
    <dgm:pt modelId="{E9D41BCE-1573-49DE-B9E7-4F089D6EF8E5}">
      <dgm:prSet phldrT="[Texto]" custT="1"/>
      <dgm:spPr/>
      <dgm:t>
        <a:bodyPr/>
        <a:lstStyle/>
        <a:p>
          <a:pPr algn="just"/>
          <a:r>
            <a:rPr lang="es-CO" sz="1700" b="1" dirty="0" smtClean="0">
              <a:latin typeface="Arial" panose="020B0604020202020204" pitchFamily="34" charset="0"/>
              <a:cs typeface="Arial" panose="020B0604020202020204" pitchFamily="34" charset="0"/>
            </a:rPr>
            <a:t>1. Aprobación de la  Política de Gestión Documental ( Se anexa documento) </a:t>
          </a:r>
          <a:endParaRPr lang="es-CO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4AB30-3FD5-46B3-9C60-0484F99A6173}" type="parTrans" cxnId="{211621F6-9F22-4A46-860A-87BBE6DA11AC}">
      <dgm:prSet/>
      <dgm:spPr/>
      <dgm:t>
        <a:bodyPr/>
        <a:lstStyle/>
        <a:p>
          <a:endParaRPr lang="es-CO"/>
        </a:p>
      </dgm:t>
    </dgm:pt>
    <dgm:pt modelId="{DBE7B043-0115-44C3-AA04-596B72DD97BF}" type="sibTrans" cxnId="{211621F6-9F22-4A46-860A-87BBE6DA11AC}">
      <dgm:prSet/>
      <dgm:spPr/>
      <dgm:t>
        <a:bodyPr/>
        <a:lstStyle/>
        <a:p>
          <a:endParaRPr lang="es-CO"/>
        </a:p>
      </dgm:t>
    </dgm:pt>
    <dgm:pt modelId="{1C79F39B-BA20-41C9-8E38-556363EF4352}" type="pres">
      <dgm:prSet presAssocID="{9F5E0C95-686F-4DF8-A890-7E120FF7F2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EF83BCE-6219-4958-A1DB-189C02E6D017}" type="pres">
      <dgm:prSet presAssocID="{D6F54C38-30C3-46B3-AC9C-23EE2A00FBE1}" presName="root1" presStyleCnt="0"/>
      <dgm:spPr/>
    </dgm:pt>
    <dgm:pt modelId="{903905CB-B490-47E0-8CA5-E2766BB2999B}" type="pres">
      <dgm:prSet presAssocID="{D6F54C38-30C3-46B3-AC9C-23EE2A00FBE1}" presName="LevelOneTextNode" presStyleLbl="node0" presStyleIdx="0" presStyleCnt="1" custScaleY="21018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9C7D8D-36E9-4EBC-A268-2BC9199C015E}" type="pres">
      <dgm:prSet presAssocID="{D6F54C38-30C3-46B3-AC9C-23EE2A00FBE1}" presName="level2hierChild" presStyleCnt="0"/>
      <dgm:spPr/>
    </dgm:pt>
    <dgm:pt modelId="{CF36AB4B-BE04-4EB2-A49F-74AE3BEF7EF8}" type="pres">
      <dgm:prSet presAssocID="{7814AB30-3FD5-46B3-9C60-0484F99A6173}" presName="conn2-1" presStyleLbl="parChTrans1D2" presStyleIdx="0" presStyleCnt="1"/>
      <dgm:spPr/>
      <dgm:t>
        <a:bodyPr/>
        <a:lstStyle/>
        <a:p>
          <a:endParaRPr lang="es-CO"/>
        </a:p>
      </dgm:t>
    </dgm:pt>
    <dgm:pt modelId="{33C42DE0-228A-4BE0-888D-AEA205C88531}" type="pres">
      <dgm:prSet presAssocID="{7814AB30-3FD5-46B3-9C60-0484F99A6173}" presName="connTx" presStyleLbl="parChTrans1D2" presStyleIdx="0" presStyleCnt="1"/>
      <dgm:spPr/>
      <dgm:t>
        <a:bodyPr/>
        <a:lstStyle/>
        <a:p>
          <a:endParaRPr lang="es-CO"/>
        </a:p>
      </dgm:t>
    </dgm:pt>
    <dgm:pt modelId="{D7B8453C-4D1C-4E74-942A-6F986F265986}" type="pres">
      <dgm:prSet presAssocID="{E9D41BCE-1573-49DE-B9E7-4F089D6EF8E5}" presName="root2" presStyleCnt="0"/>
      <dgm:spPr/>
    </dgm:pt>
    <dgm:pt modelId="{D5554B63-9ADA-4AE0-8259-4D5A3046B665}" type="pres">
      <dgm:prSet presAssocID="{E9D41BCE-1573-49DE-B9E7-4F089D6EF8E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0CED129-40E8-4C5C-915A-44B041456181}" type="pres">
      <dgm:prSet presAssocID="{E9D41BCE-1573-49DE-B9E7-4F089D6EF8E5}" presName="level3hierChild" presStyleCnt="0"/>
      <dgm:spPr/>
    </dgm:pt>
  </dgm:ptLst>
  <dgm:cxnLst>
    <dgm:cxn modelId="{6DDF2B01-A5DC-4DAC-B87B-F4B84E3B5B73}" type="presOf" srcId="{D6F54C38-30C3-46B3-AC9C-23EE2A00FBE1}" destId="{903905CB-B490-47E0-8CA5-E2766BB2999B}" srcOrd="0" destOrd="0" presId="urn:microsoft.com/office/officeart/2005/8/layout/hierarchy2"/>
    <dgm:cxn modelId="{211621F6-9F22-4A46-860A-87BBE6DA11AC}" srcId="{D6F54C38-30C3-46B3-AC9C-23EE2A00FBE1}" destId="{E9D41BCE-1573-49DE-B9E7-4F089D6EF8E5}" srcOrd="0" destOrd="0" parTransId="{7814AB30-3FD5-46B3-9C60-0484F99A6173}" sibTransId="{DBE7B043-0115-44C3-AA04-596B72DD97BF}"/>
    <dgm:cxn modelId="{C33A1841-FAC0-42BA-BD74-D8C0D8840453}" type="presOf" srcId="{E9D41BCE-1573-49DE-B9E7-4F089D6EF8E5}" destId="{D5554B63-9ADA-4AE0-8259-4D5A3046B665}" srcOrd="0" destOrd="0" presId="urn:microsoft.com/office/officeart/2005/8/layout/hierarchy2"/>
    <dgm:cxn modelId="{AE71D095-9F23-45BE-9476-2DE8EA2877EC}" type="presOf" srcId="{7814AB30-3FD5-46B3-9C60-0484F99A6173}" destId="{33C42DE0-228A-4BE0-888D-AEA205C88531}" srcOrd="1" destOrd="0" presId="urn:microsoft.com/office/officeart/2005/8/layout/hierarchy2"/>
    <dgm:cxn modelId="{74C23B13-F359-41E6-AE19-38D8C9B6B194}" srcId="{9F5E0C95-686F-4DF8-A890-7E120FF7F2E4}" destId="{D6F54C38-30C3-46B3-AC9C-23EE2A00FBE1}" srcOrd="0" destOrd="0" parTransId="{9A156107-609F-467D-ABCF-020B2FFEDEC4}" sibTransId="{91450500-0E46-45C1-9F22-FD72918D1290}"/>
    <dgm:cxn modelId="{4EEDE19E-57E9-47BE-BDF1-FDF8AC24826C}" type="presOf" srcId="{9F5E0C95-686F-4DF8-A890-7E120FF7F2E4}" destId="{1C79F39B-BA20-41C9-8E38-556363EF4352}" srcOrd="0" destOrd="0" presId="urn:microsoft.com/office/officeart/2005/8/layout/hierarchy2"/>
    <dgm:cxn modelId="{25578062-1CA6-4535-8190-E1F3B8738B2D}" type="presOf" srcId="{7814AB30-3FD5-46B3-9C60-0484F99A6173}" destId="{CF36AB4B-BE04-4EB2-A49F-74AE3BEF7EF8}" srcOrd="0" destOrd="0" presId="urn:microsoft.com/office/officeart/2005/8/layout/hierarchy2"/>
    <dgm:cxn modelId="{37887DAA-F927-4F16-B7B3-69BF05507F1F}" type="presParOf" srcId="{1C79F39B-BA20-41C9-8E38-556363EF4352}" destId="{6EF83BCE-6219-4958-A1DB-189C02E6D017}" srcOrd="0" destOrd="0" presId="urn:microsoft.com/office/officeart/2005/8/layout/hierarchy2"/>
    <dgm:cxn modelId="{EBCE7486-A5C4-42B4-AA85-AF561789112A}" type="presParOf" srcId="{6EF83BCE-6219-4958-A1DB-189C02E6D017}" destId="{903905CB-B490-47E0-8CA5-E2766BB2999B}" srcOrd="0" destOrd="0" presId="urn:microsoft.com/office/officeart/2005/8/layout/hierarchy2"/>
    <dgm:cxn modelId="{F61A5FD3-9735-43B3-8D3B-28E9E7DD2C68}" type="presParOf" srcId="{6EF83BCE-6219-4958-A1DB-189C02E6D017}" destId="{769C7D8D-36E9-4EBC-A268-2BC9199C015E}" srcOrd="1" destOrd="0" presId="urn:microsoft.com/office/officeart/2005/8/layout/hierarchy2"/>
    <dgm:cxn modelId="{ECE1C3A8-D39C-4C62-BE8A-2818522E94FA}" type="presParOf" srcId="{769C7D8D-36E9-4EBC-A268-2BC9199C015E}" destId="{CF36AB4B-BE04-4EB2-A49F-74AE3BEF7EF8}" srcOrd="0" destOrd="0" presId="urn:microsoft.com/office/officeart/2005/8/layout/hierarchy2"/>
    <dgm:cxn modelId="{0C311882-4085-4369-AFF9-A0F899E10C69}" type="presParOf" srcId="{CF36AB4B-BE04-4EB2-A49F-74AE3BEF7EF8}" destId="{33C42DE0-228A-4BE0-888D-AEA205C88531}" srcOrd="0" destOrd="0" presId="urn:microsoft.com/office/officeart/2005/8/layout/hierarchy2"/>
    <dgm:cxn modelId="{D42F5C3E-BEA6-47FB-A4F0-A29C5F40ED3D}" type="presParOf" srcId="{769C7D8D-36E9-4EBC-A268-2BC9199C015E}" destId="{D7B8453C-4D1C-4E74-942A-6F986F265986}" srcOrd="1" destOrd="0" presId="urn:microsoft.com/office/officeart/2005/8/layout/hierarchy2"/>
    <dgm:cxn modelId="{9824860F-0ABF-4370-BF65-84EBF21F3F1F}" type="presParOf" srcId="{D7B8453C-4D1C-4E74-942A-6F986F265986}" destId="{D5554B63-9ADA-4AE0-8259-4D5A3046B665}" srcOrd="0" destOrd="0" presId="urn:microsoft.com/office/officeart/2005/8/layout/hierarchy2"/>
    <dgm:cxn modelId="{0CFCCA1A-2A3E-4E23-8559-A705D32AC5C0}" type="presParOf" srcId="{D7B8453C-4D1C-4E74-942A-6F986F265986}" destId="{20CED129-40E8-4C5C-915A-44B0414561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905CB-B490-47E0-8CA5-E2766BB2999B}">
      <dsp:nvSpPr>
        <dsp:cNvPr id="0" name=""/>
        <dsp:cNvSpPr/>
      </dsp:nvSpPr>
      <dsp:spPr>
        <a:xfrm>
          <a:off x="9168" y="414867"/>
          <a:ext cx="4366648" cy="458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 eleva esta solicitud al Comité de Gestión y Desempeño, como instancia competente de acuerdo con lo señalado en el Decreto 1080 de 2015 y el Decreto 1499 de 2017, particularmente lo relacionado con abordar asuntos técnicos que requieran un análisis especial y asesorar a la alta dirección en temas relacionados con la función archivística a nivel institucional. Para: </a:t>
          </a:r>
          <a:endParaRPr lang="es-CO" sz="2000" kern="1200" dirty="0">
            <a:solidFill>
              <a:schemeClr val="tx1"/>
            </a:solidFill>
          </a:endParaRPr>
        </a:p>
      </dsp:txBody>
      <dsp:txXfrm>
        <a:off x="137063" y="542762"/>
        <a:ext cx="4110858" cy="4333142"/>
      </dsp:txXfrm>
    </dsp:sp>
    <dsp:sp modelId="{CF36AB4B-BE04-4EB2-A49F-74AE3BEF7EF8}">
      <dsp:nvSpPr>
        <dsp:cNvPr id="0" name=""/>
        <dsp:cNvSpPr/>
      </dsp:nvSpPr>
      <dsp:spPr>
        <a:xfrm>
          <a:off x="4375817" y="2673070"/>
          <a:ext cx="1746659" cy="72526"/>
        </a:xfrm>
        <a:custGeom>
          <a:avLst/>
          <a:gdLst/>
          <a:ahLst/>
          <a:cxnLst/>
          <a:rect l="0" t="0" r="0" b="0"/>
          <a:pathLst>
            <a:path>
              <a:moveTo>
                <a:pt x="0" y="36263"/>
              </a:moveTo>
              <a:lnTo>
                <a:pt x="1746659" y="3626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5205480" y="2665667"/>
        <a:ext cx="87332" cy="87332"/>
      </dsp:txXfrm>
    </dsp:sp>
    <dsp:sp modelId="{D5554B63-9ADA-4AE0-8259-4D5A3046B665}">
      <dsp:nvSpPr>
        <dsp:cNvPr id="0" name=""/>
        <dsp:cNvSpPr/>
      </dsp:nvSpPr>
      <dsp:spPr>
        <a:xfrm>
          <a:off x="6122476" y="1617671"/>
          <a:ext cx="4366648" cy="218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1. Aprobación de la  Política de Gestión Documental ( Se anexa documento) </a:t>
          </a:r>
          <a:endParaRPr lang="es-CO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86423" y="1681618"/>
        <a:ext cx="4238754" cy="205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BA8743-5048-428C-B48B-08F3AB3C1E3B}" type="datetimeFigureOut">
              <a:rPr lang="es-CO" smtClean="0"/>
              <a:t>13/11/2019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C9D4-8D21-4730-940C-910F020D67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94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383666-3DA1-4CA3-A3C6-F06527B8DC4E}" type="datetimeFigureOut">
              <a:rPr lang="es-CO" smtClean="0"/>
              <a:t>13/11/2019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ED9B06-7F0A-4A87-A7BB-FB3A2DC2B8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21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s-MX" dirty="0"/>
              <a:t>Su formulación incluyen los principios orientadores de la gestión archivística, las líneas estratégicas que permitirán el desarrollo de la Política a través del ciclo PHVA y el componente programa de gestión documental, con los cuales se establece el mapa de ruta para la aplicación de políticas operativas, procesos, procedimientos, metodologías, protocolos e instrumentos técnicos y archivísticos en cumplimiento del marco legal y normativo aplicable para la gestión de documentos en entidades públicas, de forma armónica y articulada con la normativa que regula la gestión del MINENERGÍA, el Plan Estratégico, el Plan de Acción, el Plan Institucional de Archivos (PINAR), y las diferentes iniciativas institucionales que impliquen o se relacionen con la gestión documental de la entidad.</a:t>
            </a:r>
            <a:endParaRPr lang="es-CO" dirty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9B06-7F0A-4A87-A7BB-FB3A2DC2B821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25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En cumplimiento con la responsabilidad de administrar los recursos naturales no renovables del país asegurando su mejor y mayor utilización; la orientación en el uso y regulación de los mismos, garantizando su abastecimiento y velando por la protección de los recursos naturales del medio ambiente con el fin de garantizar su conservación, restauración y el desarrollo sostenible, de conformidad con los criterios de evaluación, seguimiento y manejo ambiental, señalados por la autoridad ambiental competente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9B06-7F0A-4A87-A7BB-FB3A2DC2B821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25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779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115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64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10714" r="3390" b="7352"/>
          <a:stretch/>
        </p:blipFill>
        <p:spPr>
          <a:xfrm>
            <a:off x="0" y="592427"/>
            <a:ext cx="3034519" cy="58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7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24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704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97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60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383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138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107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5E2C-FA31-354D-B86F-0397751056A8}" type="datetimeFigureOut">
              <a:rPr lang="es-ES_tradnl" smtClean="0"/>
              <a:t>13/11/2019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B02C-2E00-434F-98EE-F0A5A7B5BF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012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2408" y="0"/>
            <a:ext cx="1735810" cy="68580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2588218" y="0"/>
            <a:ext cx="9603782" cy="6858000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10714" r="3390" b="7352"/>
          <a:stretch/>
        </p:blipFill>
        <p:spPr>
          <a:xfrm>
            <a:off x="0" y="480448"/>
            <a:ext cx="4200304" cy="80591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933987" y="2748740"/>
            <a:ext cx="6912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AL COMITÉ DE GESTIÓN Y DESEMPEÑO</a:t>
            </a:r>
            <a:endParaRPr lang="es-CO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978" y="98128"/>
            <a:ext cx="3995057" cy="1325563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rgbClr val="009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</a:t>
            </a:r>
            <a:r>
              <a:rPr lang="es-CO" sz="3200" b="1" dirty="0">
                <a:solidFill>
                  <a:srgbClr val="009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Comité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32711203"/>
              </p:ext>
            </p:extLst>
          </p:nvPr>
        </p:nvGraphicFramePr>
        <p:xfrm>
          <a:off x="956826" y="1262277"/>
          <a:ext cx="104982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97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2408" y="0"/>
            <a:ext cx="1735810" cy="68580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2588218" y="0"/>
            <a:ext cx="9603782" cy="6858000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10714" r="3390" b="7352"/>
          <a:stretch/>
        </p:blipFill>
        <p:spPr>
          <a:xfrm>
            <a:off x="0" y="480448"/>
            <a:ext cx="4200304" cy="80591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933987" y="2748740"/>
            <a:ext cx="6912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POLÍTICA </a:t>
            </a:r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GESTIÓN DOCUMENTAL</a:t>
            </a:r>
          </a:p>
        </p:txBody>
      </p:sp>
    </p:spTree>
    <p:extLst>
      <p:ext uri="{BB962C8B-B14F-4D97-AF65-F5344CB8AC3E}">
        <p14:creationId xmlns:p14="http://schemas.microsoft.com/office/powerpoint/2010/main" val="9062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1540" y="686840"/>
            <a:ext cx="5622704" cy="491613"/>
          </a:xfrm>
        </p:spPr>
        <p:txBody>
          <a:bodyPr>
            <a:noAutofit/>
          </a:bodyPr>
          <a:lstStyle/>
          <a:p>
            <a:r>
              <a:rPr lang="es-ES_tradnl" sz="3200" b="1" dirty="0" smtClean="0">
                <a:solidFill>
                  <a:srgbClr val="009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la política</a:t>
            </a:r>
            <a:endParaRPr lang="es-ES_tradnl" sz="3200" b="1" dirty="0">
              <a:solidFill>
                <a:srgbClr val="0092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35770" y="1748133"/>
            <a:ext cx="6964998" cy="1294005"/>
          </a:xfr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 los mecanismos, medios y practicas tendientes a salvaguardar el patrimonio documental institucional en las etapas del ciclo vital.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865223" y="1286360"/>
            <a:ext cx="5085363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865223" y="555356"/>
            <a:ext cx="5094148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1689" y="1797232"/>
            <a:ext cx="4273064" cy="3674315"/>
          </a:xfrm>
          <a:prstGeom prst="rect">
            <a:avLst/>
          </a:prstGeom>
        </p:spPr>
      </p:pic>
      <p:sp>
        <p:nvSpPr>
          <p:cNvPr id="10" name="Marcador de contenido 2"/>
          <p:cNvSpPr txBox="1">
            <a:spLocks/>
          </p:cNvSpPr>
          <p:nvPr/>
        </p:nvSpPr>
        <p:spPr>
          <a:xfrm>
            <a:off x="4836229" y="3192568"/>
            <a:ext cx="6964539" cy="83430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Facilitar </a:t>
            </a:r>
            <a:r>
              <a:rPr lang="es-CO" sz="1800" dirty="0">
                <a:latin typeface="Arial" panose="020B0604020202020204" pitchFamily="34" charset="0"/>
                <a:cs typeface="Arial" panose="020B0604020202020204" pitchFamily="34" charset="0"/>
              </a:rPr>
              <a:t>el cumplimiento de la misión de la entidad y los procesos de rendición de cuentas</a:t>
            </a:r>
            <a:endParaRPr lang="es-ES_trad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4835770" y="4179277"/>
            <a:ext cx="6964539" cy="129227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s-C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Compromiso </a:t>
            </a:r>
            <a:r>
              <a:rPr lang="es-CO" sz="1700" dirty="0">
                <a:latin typeface="Arial" panose="020B0604020202020204" pitchFamily="34" charset="0"/>
                <a:cs typeface="Arial" panose="020B0604020202020204" pitchFamily="34" charset="0"/>
              </a:rPr>
              <a:t>institucional en la modernización de sus archivos, articulando dicha gestión con el Modelo de Integrado de Planeación y Gestión</a:t>
            </a:r>
            <a:endParaRPr lang="es-ES_tradnl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4835770" y="5873261"/>
            <a:ext cx="6964998" cy="773723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 de la gestión archivística</a:t>
            </a:r>
            <a:endParaRPr lang="es-CO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1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50630" y="1601148"/>
            <a:ext cx="10761785" cy="10160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C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O" sz="1700" dirty="0">
                <a:latin typeface="Arial" panose="020B0604020202020204" pitchFamily="34" charset="0"/>
                <a:cs typeface="Arial" panose="020B0604020202020204" pitchFamily="34" charset="0"/>
              </a:rPr>
              <a:t>Política de Gestión Documental integra la aplicación institucional de las </a:t>
            </a:r>
            <a:r>
              <a:rPr lang="es-C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iniciativas, como:</a:t>
            </a:r>
            <a:endParaRPr lang="es-ES_tradnl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029200" y="686840"/>
            <a:ext cx="5992163" cy="49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>
                <a:solidFill>
                  <a:srgbClr val="009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y responsabilidades</a:t>
            </a:r>
            <a:endParaRPr lang="es-ES_tradnl" sz="3200" b="1" dirty="0">
              <a:solidFill>
                <a:srgbClr val="0092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recto 16"/>
          <p:cNvCxnSpPr/>
          <p:nvPr/>
        </p:nvCxnSpPr>
        <p:spPr>
          <a:xfrm>
            <a:off x="5865223" y="1286360"/>
            <a:ext cx="5085363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5865223" y="555356"/>
            <a:ext cx="5094148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2572644" y="3023148"/>
            <a:ext cx="2033119" cy="4747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Gobierno Digital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321441" y="3060779"/>
            <a:ext cx="2033119" cy="4747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MIPG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8213685" y="3041789"/>
            <a:ext cx="2033119" cy="4747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TIC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3235453" y="2222184"/>
            <a:ext cx="707499" cy="67856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abajo"/>
          <p:cNvSpPr/>
          <p:nvPr/>
        </p:nvSpPr>
        <p:spPr>
          <a:xfrm>
            <a:off x="5984250" y="2277882"/>
            <a:ext cx="707499" cy="6785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Flecha abajo"/>
          <p:cNvSpPr/>
          <p:nvPr/>
        </p:nvSpPr>
        <p:spPr>
          <a:xfrm>
            <a:off x="8876494" y="2277882"/>
            <a:ext cx="707499" cy="67856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1395123" y="5209443"/>
            <a:ext cx="2426678" cy="1099039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de calidad y transparencia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Flecha izquierda y derecha"/>
          <p:cNvSpPr/>
          <p:nvPr/>
        </p:nvSpPr>
        <p:spPr>
          <a:xfrm>
            <a:off x="2040785" y="3807068"/>
            <a:ext cx="8703415" cy="1008808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 institucional frente a los requerimientos del estado</a:t>
            </a:r>
            <a:endParaRPr lang="es-CO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007780" y="5205047"/>
            <a:ext cx="2488069" cy="1099039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Mecanismos adecuados y oportunos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8632105" y="5209443"/>
            <a:ext cx="2780310" cy="1166447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Racionalización de trámites y procedimientos administrativos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  <p:bldP spid="8" grpId="0" animBg="1"/>
      <p:bldP spid="9" grpId="0" animBg="1"/>
      <p:bldP spid="11" grpId="0" animBg="1"/>
      <p:bldP spid="12" grpId="0" animBg="1"/>
      <p:bldP spid="13" grpId="0" animBg="1"/>
      <p:bldP spid="5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5723" y="686840"/>
            <a:ext cx="6454586" cy="491613"/>
          </a:xfrm>
        </p:spPr>
        <p:txBody>
          <a:bodyPr>
            <a:noAutofit/>
          </a:bodyPr>
          <a:lstStyle/>
          <a:p>
            <a:r>
              <a:rPr lang="es-ES_tradnl" sz="3200" b="1" dirty="0" smtClean="0">
                <a:solidFill>
                  <a:srgbClr val="009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gestión documental</a:t>
            </a:r>
            <a:endParaRPr lang="es-ES_tradnl" sz="3200" b="1" dirty="0">
              <a:solidFill>
                <a:srgbClr val="0092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865223" y="1286360"/>
            <a:ext cx="5085363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865223" y="555356"/>
            <a:ext cx="5094148" cy="0"/>
          </a:xfrm>
          <a:prstGeom prst="line">
            <a:avLst/>
          </a:prstGeom>
          <a:ln w="25400">
            <a:solidFill>
              <a:srgbClr val="00928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69602" y="1523730"/>
            <a:ext cx="6025662" cy="86482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 ministerio se compromete 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a dar cumplimiento a la normatividad vigente y adoptar las </a:t>
            </a:r>
            <a:r>
              <a:rPr lang="es-CO" sz="15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 prácticas, metodologías y estándares 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para la gestión de la documentación en soporte físico y electrónico.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69602" y="2584764"/>
            <a:ext cx="6025662" cy="1477328"/>
          </a:xfrm>
          <a:prstGeom prst="rect">
            <a:avLst/>
          </a:prstGeom>
          <a:ln w="28575">
            <a:solidFill>
              <a:srgbClr val="3366CC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 Ministerio 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formulará, desarrollará, implementará y mantendrá actualizados los diferentes </a:t>
            </a:r>
            <a:r>
              <a:rPr lang="es-CO" sz="15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 archivísticos para la gestión documental y administración de archivos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, así como las metodologías y lineamientos técnicos para la generación, recepción, distribución, trámite, organización, consulta, conservación y disposición final de los documentos dentro de la entidad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04772" y="4293428"/>
            <a:ext cx="5990492" cy="216982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instrumentos técnicos planteados en torno a la gestión de información y documentos de archivos, están soportados en el </a:t>
            </a:r>
            <a:r>
              <a:rPr lang="es-CO" sz="15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SIGME y armonizados con las políticas institucionales </a:t>
            </a: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en materia de transparencia administrativa, derechos humanos, anticorrupción, atención al ciudadano, seguridad, confidencialidad de la información y Gobierno Digital; para su protección, acceso y difusión, fundamentando los principios orientadores de eficiencia, eficacia, economía, transparencia, medio ambiente, cultura archivística, interoperabilidad y neutralidad tecnológica.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24" y="2584764"/>
            <a:ext cx="447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0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592</Words>
  <Application>Microsoft Office PowerPoint</Application>
  <PresentationFormat>Panorámica</PresentationFormat>
  <Paragraphs>27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Solicitud al Comité</vt:lpstr>
      <vt:lpstr>Presentación de PowerPoint</vt:lpstr>
      <vt:lpstr>Propósito de la política</vt:lpstr>
      <vt:lpstr>Presentación de PowerPoint</vt:lpstr>
      <vt:lpstr>Política de gestión documental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DORIS MAHECHA BARRIOS</cp:lastModifiedBy>
  <cp:revision>28</cp:revision>
  <cp:lastPrinted>2019-11-13T12:13:07Z</cp:lastPrinted>
  <dcterms:created xsi:type="dcterms:W3CDTF">2019-02-18T15:50:50Z</dcterms:created>
  <dcterms:modified xsi:type="dcterms:W3CDTF">2019-11-13T12:14:41Z</dcterms:modified>
</cp:coreProperties>
</file>